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394" r:id="rId2"/>
    <p:sldId id="395" r:id="rId3"/>
    <p:sldId id="396" r:id="rId4"/>
    <p:sldId id="397" r:id="rId5"/>
    <p:sldId id="398" r:id="rId6"/>
    <p:sldId id="399" r:id="rId7"/>
    <p:sldId id="400" r:id="rId8"/>
    <p:sldId id="401" r:id="rId9"/>
    <p:sldId id="402" r:id="rId10"/>
    <p:sldId id="353" r:id="rId11"/>
    <p:sldId id="403" r:id="rId12"/>
    <p:sldId id="344" r:id="rId13"/>
    <p:sldId id="346" r:id="rId14"/>
    <p:sldId id="348" r:id="rId15"/>
    <p:sldId id="272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51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35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D:\Vergence%20Automation\Customers\Mandli\AVS%202019%20Presentation%20Data%20Tables%20and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lsey/Library/Containers/com.apple.mail/Data/Library/Mail%20Downloads/709BC4F3-F0D8-4046-BD89-076FDC189442/AVS%202019%20Presentation%20Data%20Tables%20and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lsey/Library/Containers/com.apple.mail/Data/Library/Mail%20Downloads/709BC4F3-F0D8-4046-BD89-076FDC189442/AVS%202019%20Presentation%20Data%20Tables%20and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'RI and Efficiency'!$B$6</c:f>
              <c:strCache>
                <c:ptCount val="1"/>
                <c:pt idx="0">
                  <c:v>Gas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'RI and Efficiency'!$B$7:$B$12</c:f>
              <c:numCache>
                <c:formatCode>0.0</c:formatCode>
                <c:ptCount val="6"/>
                <c:pt idx="0" formatCode="0">
                  <c:v>200</c:v>
                </c:pt>
                <c:pt idx="1">
                  <c:v>195.1219512195122</c:v>
                </c:pt>
                <c:pt idx="2">
                  <c:v>190.47619047619048</c:v>
                </c:pt>
                <c:pt idx="3">
                  <c:v>186.04651162790699</c:v>
                </c:pt>
                <c:pt idx="4">
                  <c:v>181.81818181818181</c:v>
                </c:pt>
                <c:pt idx="5">
                  <c:v>176.9911504424779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8E-3B4D-B3CA-E7C6034FB50D}"/>
            </c:ext>
          </c:extLst>
        </c:ser>
        <c:ser>
          <c:idx val="1"/>
          <c:order val="1"/>
          <c:tx>
            <c:strRef>
              <c:f>'RI and Efficiency'!$C$6</c:f>
              <c:strCache>
                <c:ptCount val="1"/>
                <c:pt idx="0">
                  <c:v>EV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'RI and Efficiency'!$C$7:$C$12</c:f>
              <c:numCache>
                <c:formatCode>0.0</c:formatCode>
                <c:ptCount val="6"/>
                <c:pt idx="0" formatCode="0">
                  <c:v>200</c:v>
                </c:pt>
                <c:pt idx="1">
                  <c:v>194.17475728155344</c:v>
                </c:pt>
                <c:pt idx="2">
                  <c:v>188.67924528301887</c:v>
                </c:pt>
                <c:pt idx="3">
                  <c:v>183.48623853211012</c:v>
                </c:pt>
                <c:pt idx="4">
                  <c:v>178.57142857142856</c:v>
                </c:pt>
                <c:pt idx="5">
                  <c:v>173.01038062283737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8E-3B4D-B3CA-E7C6034FB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4169584"/>
        <c:axId val="296692320"/>
      </c:lineChart>
      <c:catAx>
        <c:axId val="2741695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692320"/>
        <c:crosses val="autoZero"/>
        <c:auto val="1"/>
        <c:lblAlgn val="ctr"/>
        <c:lblOffset val="100"/>
        <c:noMultiLvlLbl val="0"/>
      </c:catAx>
      <c:valAx>
        <c:axId val="29669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16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Fuel</a:t>
            </a:r>
            <a:r>
              <a:rPr lang="en-US" baseline="0" dirty="0"/>
              <a:t> Efficiency vs. </a:t>
            </a:r>
            <a:r>
              <a:rPr lang="el-GR" sz="1400" b="0" i="0" u="none" strike="noStrike" baseline="0" dirty="0">
                <a:effectLst/>
              </a:rPr>
              <a:t>μ</a:t>
            </a:r>
            <a:r>
              <a:rPr lang="en-US" sz="1400" b="0" i="0" u="none" strike="noStrike" baseline="-25000" dirty="0">
                <a:effectLst/>
              </a:rPr>
              <a:t>F</a:t>
            </a:r>
            <a:r>
              <a:rPr lang="en-US" sz="1400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'uF and Efficiency'!$B$10</c:f>
              <c:strCache>
                <c:ptCount val="1"/>
                <c:pt idx="0">
                  <c:v>70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Efficiency'!$B$12:$B$27</c:f>
              <c:numCache>
                <c:formatCode>0.0</c:formatCode>
                <c:ptCount val="16"/>
                <c:pt idx="0" formatCode="0">
                  <c:v>100</c:v>
                </c:pt>
                <c:pt idx="1">
                  <c:v>98.25</c:v>
                </c:pt>
                <c:pt idx="2">
                  <c:v>96.5</c:v>
                </c:pt>
                <c:pt idx="3">
                  <c:v>94.75</c:v>
                </c:pt>
                <c:pt idx="4">
                  <c:v>93</c:v>
                </c:pt>
                <c:pt idx="5">
                  <c:v>91.25</c:v>
                </c:pt>
                <c:pt idx="6">
                  <c:v>89.5</c:v>
                </c:pt>
                <c:pt idx="7">
                  <c:v>87.75</c:v>
                </c:pt>
                <c:pt idx="8">
                  <c:v>86</c:v>
                </c:pt>
                <c:pt idx="9">
                  <c:v>84.25</c:v>
                </c:pt>
                <c:pt idx="10">
                  <c:v>82.5</c:v>
                </c:pt>
                <c:pt idx="11">
                  <c:v>80.75</c:v>
                </c:pt>
                <c:pt idx="12">
                  <c:v>79</c:v>
                </c:pt>
                <c:pt idx="13">
                  <c:v>77.25</c:v>
                </c:pt>
                <c:pt idx="14">
                  <c:v>75.5</c:v>
                </c:pt>
                <c:pt idx="15">
                  <c:v>73.75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1C-2542-9699-F484DDD23EAF}"/>
            </c:ext>
          </c:extLst>
        </c:ser>
        <c:ser>
          <c:idx val="1"/>
          <c:order val="1"/>
          <c:tx>
            <c:strRef>
              <c:f>'uF and Efficiency'!$C$10</c:f>
              <c:strCache>
                <c:ptCount val="1"/>
                <c:pt idx="0">
                  <c:v>60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Efficiency'!$C$12:$C$27</c:f>
              <c:numCache>
                <c:formatCode>0.0</c:formatCode>
                <c:ptCount val="16"/>
                <c:pt idx="0">
                  <c:v>85.714285714285708</c:v>
                </c:pt>
                <c:pt idx="1">
                  <c:v>84.214285714285708</c:v>
                </c:pt>
                <c:pt idx="2">
                  <c:v>82.714285714285708</c:v>
                </c:pt>
                <c:pt idx="3">
                  <c:v>81.214285714285708</c:v>
                </c:pt>
                <c:pt idx="4">
                  <c:v>79.714285714285708</c:v>
                </c:pt>
                <c:pt idx="5">
                  <c:v>78.214285714285708</c:v>
                </c:pt>
                <c:pt idx="6">
                  <c:v>76.714285714285708</c:v>
                </c:pt>
                <c:pt idx="7">
                  <c:v>75.214285714285708</c:v>
                </c:pt>
                <c:pt idx="8">
                  <c:v>73.714285714285708</c:v>
                </c:pt>
                <c:pt idx="9">
                  <c:v>72.214285714285708</c:v>
                </c:pt>
                <c:pt idx="10">
                  <c:v>70.714285714285708</c:v>
                </c:pt>
                <c:pt idx="11">
                  <c:v>69.214285714285708</c:v>
                </c:pt>
                <c:pt idx="12">
                  <c:v>67.714285714285708</c:v>
                </c:pt>
                <c:pt idx="13">
                  <c:v>66.214285714285708</c:v>
                </c:pt>
                <c:pt idx="14">
                  <c:v>64.714285714285708</c:v>
                </c:pt>
                <c:pt idx="15">
                  <c:v>63.214285714285715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1C-2542-9699-F484DDD23EAF}"/>
            </c:ext>
          </c:extLst>
        </c:ser>
        <c:ser>
          <c:idx val="2"/>
          <c:order val="2"/>
          <c:tx>
            <c:strRef>
              <c:f>'uF and Efficiency'!$D$10</c:f>
              <c:strCache>
                <c:ptCount val="1"/>
                <c:pt idx="0">
                  <c:v>50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Efficiency'!$D$12:$D$27</c:f>
              <c:numCache>
                <c:formatCode>0.0</c:formatCode>
                <c:ptCount val="16"/>
                <c:pt idx="0">
                  <c:v>71.428571428571431</c:v>
                </c:pt>
                <c:pt idx="1">
                  <c:v>70.178571428571431</c:v>
                </c:pt>
                <c:pt idx="2">
                  <c:v>68.928571428571431</c:v>
                </c:pt>
                <c:pt idx="3">
                  <c:v>67.678571428571431</c:v>
                </c:pt>
                <c:pt idx="4">
                  <c:v>66.428571428571431</c:v>
                </c:pt>
                <c:pt idx="5">
                  <c:v>65.178571428571431</c:v>
                </c:pt>
                <c:pt idx="6">
                  <c:v>63.928571428571431</c:v>
                </c:pt>
                <c:pt idx="7">
                  <c:v>62.678571428571423</c:v>
                </c:pt>
                <c:pt idx="8">
                  <c:v>61.428571428571431</c:v>
                </c:pt>
                <c:pt idx="9">
                  <c:v>60.178571428571431</c:v>
                </c:pt>
                <c:pt idx="10">
                  <c:v>58.928571428571431</c:v>
                </c:pt>
                <c:pt idx="11">
                  <c:v>57.678571428571431</c:v>
                </c:pt>
                <c:pt idx="12">
                  <c:v>56.428571428571431</c:v>
                </c:pt>
                <c:pt idx="13">
                  <c:v>55.178571428571431</c:v>
                </c:pt>
                <c:pt idx="14">
                  <c:v>53.928571428571431</c:v>
                </c:pt>
                <c:pt idx="15">
                  <c:v>52.678571428571431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1C-2542-9699-F484DDD23EAF}"/>
            </c:ext>
          </c:extLst>
        </c:ser>
        <c:ser>
          <c:idx val="3"/>
          <c:order val="3"/>
          <c:tx>
            <c:strRef>
              <c:f>'uF and Efficiency'!$E$10</c:f>
              <c:strCache>
                <c:ptCount val="1"/>
                <c:pt idx="0">
                  <c:v>40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Efficiency'!$E$12:$E$27</c:f>
              <c:numCache>
                <c:formatCode>0.0</c:formatCode>
                <c:ptCount val="16"/>
                <c:pt idx="0">
                  <c:v>57.142857142857139</c:v>
                </c:pt>
                <c:pt idx="1">
                  <c:v>56.142857142857139</c:v>
                </c:pt>
                <c:pt idx="2">
                  <c:v>55.142857142857139</c:v>
                </c:pt>
                <c:pt idx="3">
                  <c:v>54.142857142857139</c:v>
                </c:pt>
                <c:pt idx="4">
                  <c:v>53.142857142857139</c:v>
                </c:pt>
                <c:pt idx="5">
                  <c:v>52.142857142857139</c:v>
                </c:pt>
                <c:pt idx="6">
                  <c:v>51.142857142857139</c:v>
                </c:pt>
                <c:pt idx="7">
                  <c:v>50.142857142857139</c:v>
                </c:pt>
                <c:pt idx="8">
                  <c:v>49.142857142857139</c:v>
                </c:pt>
                <c:pt idx="9">
                  <c:v>48.142857142857139</c:v>
                </c:pt>
                <c:pt idx="10">
                  <c:v>47.142857142857139</c:v>
                </c:pt>
                <c:pt idx="11">
                  <c:v>46.142857142857139</c:v>
                </c:pt>
                <c:pt idx="12">
                  <c:v>45.142857142857139</c:v>
                </c:pt>
                <c:pt idx="13">
                  <c:v>44.142857142857139</c:v>
                </c:pt>
                <c:pt idx="14">
                  <c:v>43.142857142857139</c:v>
                </c:pt>
                <c:pt idx="15">
                  <c:v>42.142857142857146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1C-2542-9699-F484DDD23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2177536"/>
        <c:axId val="-202188416"/>
      </c:lineChart>
      <c:catAx>
        <c:axId val="-20217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2188416"/>
        <c:crosses val="autoZero"/>
        <c:auto val="1"/>
        <c:lblAlgn val="ctr"/>
        <c:lblOffset val="100"/>
        <c:noMultiLvlLbl val="0"/>
      </c:catAx>
      <c:valAx>
        <c:axId val="-20218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217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EV Efficiency vs. </a:t>
            </a:r>
            <a:r>
              <a:rPr lang="el-GR" sz="1400" b="0" i="0" u="none" strike="noStrike" baseline="0" dirty="0">
                <a:effectLst/>
              </a:rPr>
              <a:t>μ</a:t>
            </a:r>
            <a:r>
              <a:rPr lang="en-US" sz="1400" b="0" i="0" u="none" strike="noStrike" baseline="-25000" dirty="0">
                <a:effectLst/>
              </a:rPr>
              <a:t>F</a:t>
            </a:r>
            <a:r>
              <a:rPr lang="en-US" sz="1400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'uF and Efficiency'!$F$10</c:f>
              <c:strCache>
                <c:ptCount val="1"/>
                <c:pt idx="0">
                  <c:v>70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Efficiency'!$F$12:$F$27</c:f>
              <c:numCache>
                <c:formatCode>0.0</c:formatCode>
                <c:ptCount val="16"/>
                <c:pt idx="0" formatCode="General">
                  <c:v>100</c:v>
                </c:pt>
                <c:pt idx="1">
                  <c:v>97.987500000000011</c:v>
                </c:pt>
                <c:pt idx="2">
                  <c:v>95.974999999999994</c:v>
                </c:pt>
                <c:pt idx="3">
                  <c:v>93.962500000000006</c:v>
                </c:pt>
                <c:pt idx="4">
                  <c:v>91.95</c:v>
                </c:pt>
                <c:pt idx="5">
                  <c:v>89.9375</c:v>
                </c:pt>
                <c:pt idx="6">
                  <c:v>87.925000000000011</c:v>
                </c:pt>
                <c:pt idx="7">
                  <c:v>85.912500000000009</c:v>
                </c:pt>
                <c:pt idx="8">
                  <c:v>83.9</c:v>
                </c:pt>
                <c:pt idx="9">
                  <c:v>81.887500000000017</c:v>
                </c:pt>
                <c:pt idx="10">
                  <c:v>79.875</c:v>
                </c:pt>
                <c:pt idx="11">
                  <c:v>77.862500000000011</c:v>
                </c:pt>
                <c:pt idx="12">
                  <c:v>75.850000000000023</c:v>
                </c:pt>
                <c:pt idx="13">
                  <c:v>73.837500000000006</c:v>
                </c:pt>
                <c:pt idx="14">
                  <c:v>71.825000000000017</c:v>
                </c:pt>
                <c:pt idx="15">
                  <c:v>69.812500000000028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36-2541-A999-9038DF33C49D}"/>
            </c:ext>
          </c:extLst>
        </c:ser>
        <c:ser>
          <c:idx val="1"/>
          <c:order val="1"/>
          <c:tx>
            <c:strRef>
              <c:f>'uF and Efficiency'!$G$10</c:f>
              <c:strCache>
                <c:ptCount val="1"/>
                <c:pt idx="0">
                  <c:v>60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Efficiency'!$G$12:$G$27</c:f>
              <c:numCache>
                <c:formatCode>0.0</c:formatCode>
                <c:ptCount val="16"/>
                <c:pt idx="0">
                  <c:v>85.714285714285708</c:v>
                </c:pt>
                <c:pt idx="1">
                  <c:v>83.989285714285714</c:v>
                </c:pt>
                <c:pt idx="2">
                  <c:v>82.264285714285705</c:v>
                </c:pt>
                <c:pt idx="3">
                  <c:v>80.539285714285711</c:v>
                </c:pt>
                <c:pt idx="4">
                  <c:v>78.814285714285703</c:v>
                </c:pt>
                <c:pt idx="5">
                  <c:v>77.089285714285708</c:v>
                </c:pt>
                <c:pt idx="6">
                  <c:v>75.364285714285714</c:v>
                </c:pt>
                <c:pt idx="7">
                  <c:v>73.639285714285705</c:v>
                </c:pt>
                <c:pt idx="8">
                  <c:v>71.914285714285711</c:v>
                </c:pt>
                <c:pt idx="9">
                  <c:v>70.189285714285717</c:v>
                </c:pt>
                <c:pt idx="10">
                  <c:v>68.464285714285722</c:v>
                </c:pt>
                <c:pt idx="11">
                  <c:v>66.739285714285714</c:v>
                </c:pt>
                <c:pt idx="12">
                  <c:v>65.01428571428572</c:v>
                </c:pt>
                <c:pt idx="13">
                  <c:v>63.289285714285718</c:v>
                </c:pt>
                <c:pt idx="14">
                  <c:v>61.564285714285724</c:v>
                </c:pt>
                <c:pt idx="15">
                  <c:v>59.83928571428573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36-2541-A999-9038DF33C49D}"/>
            </c:ext>
          </c:extLst>
        </c:ser>
        <c:ser>
          <c:idx val="2"/>
          <c:order val="2"/>
          <c:tx>
            <c:strRef>
              <c:f>'uF and Efficiency'!$H$10</c:f>
              <c:strCache>
                <c:ptCount val="1"/>
                <c:pt idx="0">
                  <c:v>50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Efficiency'!$H$12:$H$27</c:f>
              <c:numCache>
                <c:formatCode>0.0</c:formatCode>
                <c:ptCount val="16"/>
                <c:pt idx="0">
                  <c:v>71.428571428571431</c:v>
                </c:pt>
                <c:pt idx="1">
                  <c:v>69.991071428571431</c:v>
                </c:pt>
                <c:pt idx="2">
                  <c:v>68.553571428571431</c:v>
                </c:pt>
                <c:pt idx="3">
                  <c:v>67.116071428571431</c:v>
                </c:pt>
                <c:pt idx="4">
                  <c:v>65.678571428571431</c:v>
                </c:pt>
                <c:pt idx="5">
                  <c:v>64.241071428571431</c:v>
                </c:pt>
                <c:pt idx="6">
                  <c:v>62.803571428571438</c:v>
                </c:pt>
                <c:pt idx="7">
                  <c:v>61.366071428571431</c:v>
                </c:pt>
                <c:pt idx="8">
                  <c:v>59.928571428571438</c:v>
                </c:pt>
                <c:pt idx="9">
                  <c:v>58.491071428571438</c:v>
                </c:pt>
                <c:pt idx="10">
                  <c:v>57.053571428571438</c:v>
                </c:pt>
                <c:pt idx="11">
                  <c:v>55.616071428571438</c:v>
                </c:pt>
                <c:pt idx="12">
                  <c:v>54.178571428571445</c:v>
                </c:pt>
                <c:pt idx="13">
                  <c:v>52.741071428571438</c:v>
                </c:pt>
                <c:pt idx="14">
                  <c:v>51.303571428571445</c:v>
                </c:pt>
                <c:pt idx="15">
                  <c:v>49.866071428571445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36-2541-A999-9038DF33C49D}"/>
            </c:ext>
          </c:extLst>
        </c:ser>
        <c:ser>
          <c:idx val="3"/>
          <c:order val="3"/>
          <c:tx>
            <c:strRef>
              <c:f>'uF and Efficiency'!$I$10</c:f>
              <c:strCache>
                <c:ptCount val="1"/>
                <c:pt idx="0">
                  <c:v>40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'uF and Efficiency'!$A$12:$A$27</c:f>
              <c:numCache>
                <c:formatCode>General</c:formatCode>
                <c:ptCount val="16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</c:numCache>
            </c:numRef>
          </c:cat>
          <c:val>
            <c:numRef>
              <c:f>'uF and Efficiency'!$I$12:$I$27</c:f>
              <c:numCache>
                <c:formatCode>0.0</c:formatCode>
                <c:ptCount val="16"/>
                <c:pt idx="0">
                  <c:v>57.142857142857139</c:v>
                </c:pt>
                <c:pt idx="1">
                  <c:v>55.99285714285714</c:v>
                </c:pt>
                <c:pt idx="2">
                  <c:v>54.842857142857142</c:v>
                </c:pt>
                <c:pt idx="3">
                  <c:v>53.692857142857143</c:v>
                </c:pt>
                <c:pt idx="4">
                  <c:v>52.542857142857137</c:v>
                </c:pt>
                <c:pt idx="5">
                  <c:v>51.392857142857139</c:v>
                </c:pt>
                <c:pt idx="6">
                  <c:v>50.242857142857147</c:v>
                </c:pt>
                <c:pt idx="7">
                  <c:v>49.092857142857142</c:v>
                </c:pt>
                <c:pt idx="8">
                  <c:v>47.942857142857143</c:v>
                </c:pt>
                <c:pt idx="9">
                  <c:v>46.792857142857144</c:v>
                </c:pt>
                <c:pt idx="10">
                  <c:v>45.642857142857146</c:v>
                </c:pt>
                <c:pt idx="11">
                  <c:v>44.492857142857147</c:v>
                </c:pt>
                <c:pt idx="12">
                  <c:v>43.342857142857149</c:v>
                </c:pt>
                <c:pt idx="13">
                  <c:v>42.192857142857143</c:v>
                </c:pt>
                <c:pt idx="14">
                  <c:v>41.042857142857152</c:v>
                </c:pt>
                <c:pt idx="15">
                  <c:v>39.892857142857153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36-2541-A999-9038DF33C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2182432"/>
        <c:axId val="-202186784"/>
      </c:lineChart>
      <c:catAx>
        <c:axId val="-20218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2186784"/>
        <c:crosses val="autoZero"/>
        <c:auto val="1"/>
        <c:lblAlgn val="ctr"/>
        <c:lblOffset val="100"/>
        <c:noMultiLvlLbl val="0"/>
      </c:catAx>
      <c:valAx>
        <c:axId val="-20218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218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FF41-E25D-474E-B39D-49555D21F21C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14F69-D393-FF49-87AA-9FC381C2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3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DC719-4E9D-3541-882D-CF4739C15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3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Find the references for this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Smoother roads are safer roads</a:t>
            </a:r>
          </a:p>
          <a:p>
            <a:pPr marL="171450" indent="-171450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DC719-4E9D-3541-882D-CF4739C15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6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Need to find a reference for this slide and a good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DC719-4E9D-3541-882D-CF4739C15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745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NCHRP report?</a:t>
            </a:r>
          </a:p>
          <a:p>
            <a:r>
              <a:rPr lang="en-US" dirty="0"/>
              <a:t>Take out table, label chart,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DC719-4E9D-3541-882D-CF4739C15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43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36A15-CCB2-F541-AB8D-3AA13D0D3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69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6EC8-8B18-1542-80B4-112156183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53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5913" y="62162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BC9396F-2920-6247-9295-1776FA1123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" y="6058904"/>
            <a:ext cx="1855304" cy="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1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1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0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7E3AD5-2D34-A741-AFE8-19F9A32D3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2700000">
            <a:off x="8074349" y="-2163154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9470" y="6311900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34695" y="1422746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753" y="6766307"/>
            <a:ext cx="12433465" cy="1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6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B1532F-0FC5-3E4E-85BB-01360A199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2885828" y="82207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n>
                  <a:solidFill>
                    <a:schemeClr val="bg1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800D20-FBE3-C744-9EC5-9F88C9BDE57D}"/>
              </a:ext>
            </a:extLst>
          </p:cNvPr>
          <p:cNvCxnSpPr/>
          <p:nvPr userDrawn="1"/>
        </p:nvCxnSpPr>
        <p:spPr>
          <a:xfrm>
            <a:off x="1203960" y="4562475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23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4E8EBD-94BF-8041-B636-04F2608F8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2700000">
            <a:off x="8074349" y="-2163154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78EE7-F6DE-844C-B47C-940D568D649C}"/>
              </a:ext>
            </a:extLst>
          </p:cNvPr>
          <p:cNvCxnSpPr/>
          <p:nvPr userDrawn="1"/>
        </p:nvCxnSpPr>
        <p:spPr>
          <a:xfrm>
            <a:off x="734695" y="1422746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93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7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8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4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3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" y="6058904"/>
            <a:ext cx="1855304" cy="67982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5913" y="62162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BC9396F-2920-6247-9295-1776FA1123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95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tif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svg"/><Relationship Id="rId19" Type="http://schemas.openxmlformats.org/officeDocument/2006/relationships/image" Target="../media/image21.tiff"/><Relationship Id="rId4" Type="http://schemas.openxmlformats.org/officeDocument/2006/relationships/image" Target="../media/image6.emf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6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33.svg"/><Relationship Id="rId3" Type="http://schemas.openxmlformats.org/officeDocument/2006/relationships/image" Target="../media/image5.svg"/><Relationship Id="rId21" Type="http://schemas.openxmlformats.org/officeDocument/2006/relationships/image" Target="../media/image17.png"/><Relationship Id="rId7" Type="http://schemas.openxmlformats.org/officeDocument/2006/relationships/image" Target="../media/image40.svg"/><Relationship Id="rId12" Type="http://schemas.openxmlformats.org/officeDocument/2006/relationships/image" Target="../media/image43.emf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../media/image35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10.svg"/><Relationship Id="rId5" Type="http://schemas.openxmlformats.org/officeDocument/2006/relationships/image" Target="../media/image38.svg"/><Relationship Id="rId15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5.svg"/><Relationship Id="rId22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6058-A863-9D49-8D86-2834A395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AND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9769B-298E-9245-A688-1030462CB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brains . . .</a:t>
            </a:r>
          </a:p>
        </p:txBody>
      </p:sp>
    </p:spTree>
    <p:extLst>
      <p:ext uri="{BB962C8B-B14F-4D97-AF65-F5344CB8AC3E}">
        <p14:creationId xmlns:p14="http://schemas.microsoft.com/office/powerpoint/2010/main" val="35312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6D21-BEC9-374B-A2FD-4E293263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get with a </a:t>
            </a:r>
            <a:r>
              <a:rPr lang="en-US" dirty="0" err="1"/>
              <a:t>Mandli</a:t>
            </a:r>
            <a:r>
              <a:rPr lang="en-US" dirty="0"/>
              <a:t> solution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0804C-3AFC-D74E-B6AE-EF70B2642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99" y="1455232"/>
            <a:ext cx="11794602" cy="4783521"/>
          </a:xfrm>
        </p:spPr>
        <p:txBody>
          <a:bodyPr>
            <a:noAutofit/>
          </a:bodyPr>
          <a:lstStyle/>
          <a:p>
            <a:r>
              <a:rPr lang="en-US" dirty="0"/>
              <a:t>Experience, it’s in our DNA</a:t>
            </a:r>
          </a:p>
          <a:p>
            <a:r>
              <a:rPr lang="en-US" dirty="0"/>
              <a:t>Single-pass mobile collection platform means safer, more efficient, no </a:t>
            </a:r>
            <a:r>
              <a:rPr lang="en-US" dirty="0" err="1"/>
              <a:t>interuptions</a:t>
            </a:r>
            <a:endParaRPr lang="en-US" dirty="0"/>
          </a:p>
          <a:p>
            <a:r>
              <a:rPr lang="en-US" dirty="0"/>
              <a:t>ESRI is a </a:t>
            </a:r>
            <a:r>
              <a:rPr lang="en-US" dirty="0" err="1"/>
              <a:t>commited</a:t>
            </a:r>
            <a:r>
              <a:rPr lang="en-US" dirty="0"/>
              <a:t> partner with cloud services, LRS/Shapefiles, Client Feature layers</a:t>
            </a:r>
          </a:p>
          <a:p>
            <a:r>
              <a:rPr lang="en-US" dirty="0"/>
              <a:t>USPS</a:t>
            </a:r>
          </a:p>
          <a:p>
            <a:r>
              <a:rPr lang="en-US" dirty="0"/>
              <a:t>Map Provider for Iowa State ADS Grant</a:t>
            </a:r>
          </a:p>
          <a:p>
            <a:r>
              <a:rPr lang="en-US" dirty="0"/>
              <a:t>MDS opportunities</a:t>
            </a:r>
          </a:p>
          <a:p>
            <a:r>
              <a:rPr lang="en-US" dirty="0"/>
              <a:t>Cohesive Database solutions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763603-D2BA-7C40-8748-A8718C51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88" y="4533901"/>
            <a:ext cx="3797300" cy="163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1EC14-7BF1-4445-BDF4-3BAAEF006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32" y="4795837"/>
            <a:ext cx="3797300" cy="944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774E3E-078F-374D-A76D-07E83F8B5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2" y="1637109"/>
            <a:ext cx="3797300" cy="2741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A5A33C-761A-A348-B9E2-15BDF0277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44" y="4664869"/>
            <a:ext cx="3506788" cy="1376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0112BC-34B5-5445-8601-5C864B625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744" y="1408509"/>
            <a:ext cx="3506788" cy="2970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F67A2A-A913-6747-AA5D-5AC5E8B5D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9300" y="2622550"/>
            <a:ext cx="3506788" cy="979488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BE8BF052-56FE-4E49-9749-5E046D2A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INVOLVEMENT</a:t>
            </a:r>
          </a:p>
        </p:txBody>
      </p:sp>
    </p:spTree>
    <p:extLst>
      <p:ext uri="{BB962C8B-B14F-4D97-AF65-F5344CB8AC3E}">
        <p14:creationId xmlns:p14="http://schemas.microsoft.com/office/powerpoint/2010/main" val="14248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0A6E-83D6-9342-8222-10D10892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4" y="2222057"/>
            <a:ext cx="3372302" cy="25755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Pedestrian Signal Elements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A84D0F-C3E9-454D-87A3-2D75710355EE}"/>
              </a:ext>
            </a:extLst>
          </p:cNvPr>
          <p:cNvCxnSpPr>
            <a:cxnSpLocks/>
          </p:cNvCxnSpPr>
          <p:nvPr/>
        </p:nvCxnSpPr>
        <p:spPr>
          <a:xfrm>
            <a:off x="3537077" y="1532159"/>
            <a:ext cx="0" cy="39553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3B0305B1-6F17-2846-8A2A-B2E44F84E6B1}"/>
              </a:ext>
            </a:extLst>
          </p:cNvPr>
          <p:cNvGraphicFramePr>
            <a:graphicFrameLocks/>
          </p:cNvGraphicFramePr>
          <p:nvPr/>
        </p:nvGraphicFramePr>
        <p:xfrm>
          <a:off x="4143134" y="1689154"/>
          <a:ext cx="7251459" cy="3641322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209879">
                  <a:extLst>
                    <a:ext uri="{9D8B030D-6E8A-4147-A177-3AD203B41FA5}">
                      <a16:colId xmlns:a16="http://schemas.microsoft.com/office/drawing/2014/main" val="3144395830"/>
                    </a:ext>
                  </a:extLst>
                </a:gridCol>
                <a:gridCol w="4041580">
                  <a:extLst>
                    <a:ext uri="{9D8B030D-6E8A-4147-A177-3AD203B41FA5}">
                      <a16:colId xmlns:a16="http://schemas.microsoft.com/office/drawing/2014/main" val="3369680903"/>
                    </a:ext>
                  </a:extLst>
                </a:gridCol>
              </a:tblGrid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Ped Signal, Ped Push Button, Hawk, Rapid Flash Beacon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852997"/>
                  </a:ext>
                </a:extLst>
              </a:tr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Facing Direction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N, NE, E, SE, S, SW, W, NW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290875"/>
                  </a:ext>
                </a:extLst>
              </a:tr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Position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Latitude, Longitude,  Altitude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65548"/>
                  </a:ext>
                </a:extLst>
              </a:tr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114745"/>
                  </a:ext>
                </a:extLst>
              </a:tr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Horizontal Offset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540783"/>
                  </a:ext>
                </a:extLst>
              </a:tr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Vertical Offset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01363"/>
                  </a:ext>
                </a:extLst>
              </a:tr>
              <a:tr h="510367">
                <a:tc>
                  <a:txBody>
                    <a:bodyPr/>
                    <a:lstStyle/>
                    <a:p>
                      <a:r>
                        <a:rPr lang="en-US" sz="1600" dirty="0"/>
                        <a:t>Accessibility Condition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Good, Poor, Unknown*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2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8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0A6E-83D6-9342-8222-10D10892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4" y="2222057"/>
            <a:ext cx="3372302" cy="25755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Pedestrian Crossing Elements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A84D0F-C3E9-454D-87A3-2D75710355EE}"/>
              </a:ext>
            </a:extLst>
          </p:cNvPr>
          <p:cNvCxnSpPr>
            <a:cxnSpLocks/>
          </p:cNvCxnSpPr>
          <p:nvPr/>
        </p:nvCxnSpPr>
        <p:spPr>
          <a:xfrm>
            <a:off x="3537077" y="1532159"/>
            <a:ext cx="0" cy="39553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C6215680-7D19-4A4A-A877-2868C82262F3}"/>
              </a:ext>
            </a:extLst>
          </p:cNvPr>
          <p:cNvGraphicFramePr>
            <a:graphicFrameLocks/>
          </p:cNvGraphicFramePr>
          <p:nvPr/>
        </p:nvGraphicFramePr>
        <p:xfrm>
          <a:off x="4007346" y="1624948"/>
          <a:ext cx="7560878" cy="3608104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474389">
                  <a:extLst>
                    <a:ext uri="{9D8B030D-6E8A-4147-A177-3AD203B41FA5}">
                      <a16:colId xmlns:a16="http://schemas.microsoft.com/office/drawing/2014/main" val="3144395830"/>
                    </a:ext>
                  </a:extLst>
                </a:gridCol>
                <a:gridCol w="5086489">
                  <a:extLst>
                    <a:ext uri="{9D8B030D-6E8A-4147-A177-3AD203B41FA5}">
                      <a16:colId xmlns:a16="http://schemas.microsoft.com/office/drawing/2014/main" val="3369680903"/>
                    </a:ext>
                  </a:extLst>
                </a:gridCol>
              </a:tblGrid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Unmarked, Standard, Continental, Solid, Dashed, Zebra, Ladder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852997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Material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Asphalt, Concrete, Other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290875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Position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Latitude, Longitude,  Altitude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65548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In-Street Signage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114745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Overhead Signage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540783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Rapid Flash Beacon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01363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Length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Foot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25188"/>
                  </a:ext>
                </a:extLst>
              </a:tr>
              <a:tr h="432712">
                <a:tc>
                  <a:txBody>
                    <a:bodyPr/>
                    <a:lstStyle/>
                    <a:p>
                      <a:r>
                        <a:rPr lang="en-US" sz="1600" dirty="0"/>
                        <a:t>Accessibility Condition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Good, Poor, Unknown*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2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0A6E-83D6-9342-8222-10D10892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81" y="2052010"/>
            <a:ext cx="3372302" cy="29156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Sidewalk Data Elements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A84D0F-C3E9-454D-87A3-2D75710355EE}"/>
              </a:ext>
            </a:extLst>
          </p:cNvPr>
          <p:cNvCxnSpPr>
            <a:cxnSpLocks/>
          </p:cNvCxnSpPr>
          <p:nvPr/>
        </p:nvCxnSpPr>
        <p:spPr>
          <a:xfrm>
            <a:off x="3537077" y="1532159"/>
            <a:ext cx="0" cy="39553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95284052-E470-6543-924B-EF06FBC13548}"/>
              </a:ext>
            </a:extLst>
          </p:cNvPr>
          <p:cNvGraphicFramePr>
            <a:graphicFrameLocks/>
          </p:cNvGraphicFramePr>
          <p:nvPr/>
        </p:nvGraphicFramePr>
        <p:xfrm>
          <a:off x="4130956" y="1099355"/>
          <a:ext cx="7584363" cy="482092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879870">
                  <a:extLst>
                    <a:ext uri="{9D8B030D-6E8A-4147-A177-3AD203B41FA5}">
                      <a16:colId xmlns:a16="http://schemas.microsoft.com/office/drawing/2014/main" val="3144395830"/>
                    </a:ext>
                  </a:extLst>
                </a:gridCol>
                <a:gridCol w="3704493">
                  <a:extLst>
                    <a:ext uri="{9D8B030D-6E8A-4147-A177-3AD203B41FA5}">
                      <a16:colId xmlns:a16="http://schemas.microsoft.com/office/drawing/2014/main" val="3369680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Sidewalk, Shared Use Path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85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Material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Asphalt, Concrete, Other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29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Position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Latitude, Longitude,  Altitude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65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Driveway Crossing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11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Sidewalk Continues along Driveway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54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01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Vegetation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56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Path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9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Horizontal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25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Vertical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76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Temporary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67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Length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Foot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7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Accessibility Condition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Good, Poor, Unknown*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2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7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E2203-C468-0B41-ABC8-FA3F75D7D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5"/>
          <a:stretch/>
        </p:blipFill>
        <p:spPr>
          <a:xfrm>
            <a:off x="623588" y="1059006"/>
            <a:ext cx="10944823" cy="47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kStation_Veg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400" y="0"/>
            <a:ext cx="1089152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Alligator Cracking (RWP &amp; LWP)</a:t>
            </a:r>
          </a:p>
        </p:txBody>
      </p:sp>
      <p:pic>
        <p:nvPicPr>
          <p:cNvPr id="4" name="Picture 10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7CC85FEB-4FB8-4EFC-BB2B-338702CF8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165234" y="1710063"/>
            <a:ext cx="2286000" cy="4520351"/>
          </a:xfrm>
          <a:prstGeom prst="rect">
            <a:avLst/>
          </a:prstGeom>
        </p:spPr>
      </p:pic>
      <p:pic>
        <p:nvPicPr>
          <p:cNvPr id="5" name="Picture 4" descr="A traffic light on the side of a road&#10;&#10;Description generated with very high confidence">
            <a:extLst>
              <a:ext uri="{FF2B5EF4-FFF2-40B4-BE49-F238E27FC236}">
                <a16:creationId xmlns:a16="http://schemas.microsoft.com/office/drawing/2014/main" id="{AB1FDA47-567A-4945-95D8-7650555CA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238368" y="1710063"/>
            <a:ext cx="3657600" cy="2743200"/>
          </a:xfrm>
          <a:prstGeom prst="rect">
            <a:avLst/>
          </a:prstGeom>
        </p:spPr>
      </p:pic>
      <p:pic>
        <p:nvPicPr>
          <p:cNvPr id="6" name="Picture 13" descr="A close up of a white brick wall&#10;&#10;Description generated with high confidence">
            <a:extLst>
              <a:ext uri="{FF2B5EF4-FFF2-40B4-BE49-F238E27FC236}">
                <a16:creationId xmlns:a16="http://schemas.microsoft.com/office/drawing/2014/main" id="{FADB3A33-7398-48AB-B06B-3EB038EE3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164" y="1710063"/>
            <a:ext cx="1389888" cy="27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Cracking</a:t>
            </a:r>
          </a:p>
        </p:txBody>
      </p:sp>
      <p:pic>
        <p:nvPicPr>
          <p:cNvPr id="4" name="BlockCrackExamp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09738"/>
            <a:ext cx="3069487" cy="4522573"/>
          </a:xfrm>
          <a:prstGeom prst="rect">
            <a:avLst/>
          </a:prstGeom>
        </p:spPr>
      </p:pic>
      <p:pic>
        <p:nvPicPr>
          <p:cNvPr id="5" name="Picture 4" descr="A close up of a road&#10;&#10;Description generated with high confidence">
            <a:extLst>
              <a:ext uri="{FF2B5EF4-FFF2-40B4-BE49-F238E27FC236}">
                <a16:creationId xmlns:a16="http://schemas.microsoft.com/office/drawing/2014/main" id="{66DAD6D5-D3E2-4E8F-98FC-D8C79C179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543" y="1709738"/>
            <a:ext cx="7165218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Crack (Regular)</a:t>
            </a:r>
          </a:p>
        </p:txBody>
      </p:sp>
      <p:pic>
        <p:nvPicPr>
          <p:cNvPr id="6" name="Picture 8" descr="A close up of a door&#10;&#10;Description generated with high confidence">
            <a:extLst>
              <a:ext uri="{FF2B5EF4-FFF2-40B4-BE49-F238E27FC236}">
                <a16:creationId xmlns:a16="http://schemas.microsoft.com/office/drawing/2014/main" id="{726B8413-35F8-4463-89A0-17D7AA02F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460" y="1661389"/>
            <a:ext cx="2286000" cy="4526734"/>
          </a:xfrm>
          <a:prstGeom prst="rect">
            <a:avLst/>
          </a:prstGeom>
        </p:spPr>
      </p:pic>
      <p:pic>
        <p:nvPicPr>
          <p:cNvPr id="7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C8833A0-E8C8-4B8B-BA48-29EE8875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68" y="1661389"/>
            <a:ext cx="2286000" cy="45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8EBD47-0592-7A4A-AD38-3692DE340E05}"/>
              </a:ext>
            </a:extLst>
          </p:cNvPr>
          <p:cNvSpPr txBox="1"/>
          <p:nvPr/>
        </p:nvSpPr>
        <p:spPr>
          <a:xfrm>
            <a:off x="6845660" y="2346729"/>
            <a:ext cx="4302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Trend #1: HD Map Engine moves from the navigation stack to the machine vision stack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E0F8E-E43A-6A41-B32E-6537C2DB5F6D}"/>
              </a:ext>
            </a:extLst>
          </p:cNvPr>
          <p:cNvSpPr txBox="1"/>
          <p:nvPr/>
        </p:nvSpPr>
        <p:spPr>
          <a:xfrm>
            <a:off x="6946420" y="4511271"/>
            <a:ext cx="4302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Trend #2: Little or no reliance on CNNs for safety applications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B017A79-CBCB-2B4A-AECD-3EACF756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TRENDS IN MACHINE VISION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BBF766-EF20-FA48-92E8-59443C31EA79}"/>
              </a:ext>
            </a:extLst>
          </p:cNvPr>
          <p:cNvSpPr/>
          <p:nvPr/>
        </p:nvSpPr>
        <p:spPr>
          <a:xfrm>
            <a:off x="1631483" y="2470299"/>
            <a:ext cx="1006366" cy="3182381"/>
          </a:xfrm>
          <a:prstGeom prst="round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CAB21EB-161F-5B41-BFC4-063C090C577B}"/>
              </a:ext>
            </a:extLst>
          </p:cNvPr>
          <p:cNvSpPr/>
          <p:nvPr/>
        </p:nvSpPr>
        <p:spPr>
          <a:xfrm>
            <a:off x="3344669" y="2470299"/>
            <a:ext cx="1006366" cy="3182381"/>
          </a:xfrm>
          <a:prstGeom prst="roundRect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6D583C-9A53-2746-B9C8-6EA1EB80C641}"/>
              </a:ext>
            </a:extLst>
          </p:cNvPr>
          <p:cNvSpPr/>
          <p:nvPr/>
        </p:nvSpPr>
        <p:spPr>
          <a:xfrm>
            <a:off x="5076918" y="2472283"/>
            <a:ext cx="1006366" cy="3182381"/>
          </a:xfrm>
          <a:prstGeom prst="round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F9329-0FEC-0C43-97C2-BFA612AF445C}"/>
              </a:ext>
            </a:extLst>
          </p:cNvPr>
          <p:cNvSpPr txBox="1"/>
          <p:nvPr/>
        </p:nvSpPr>
        <p:spPr>
          <a:xfrm>
            <a:off x="1496947" y="1664995"/>
            <a:ext cx="1243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A7848-6C6D-5F4A-ADD8-43E77FE7F4E2}"/>
              </a:ext>
            </a:extLst>
          </p:cNvPr>
          <p:cNvSpPr txBox="1"/>
          <p:nvPr/>
        </p:nvSpPr>
        <p:spPr>
          <a:xfrm>
            <a:off x="2986997" y="1612499"/>
            <a:ext cx="170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Vision Stack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FE52C-5DC6-0D4A-AB08-F4D89C078E11}"/>
              </a:ext>
            </a:extLst>
          </p:cNvPr>
          <p:cNvSpPr txBox="1"/>
          <p:nvPr/>
        </p:nvSpPr>
        <p:spPr>
          <a:xfrm>
            <a:off x="4729704" y="1957882"/>
            <a:ext cx="170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Actuators</a:t>
            </a:r>
          </a:p>
        </p:txBody>
      </p:sp>
      <p:pic>
        <p:nvPicPr>
          <p:cNvPr id="12" name="Graphic 11" descr="Video camera">
            <a:extLst>
              <a:ext uri="{FF2B5EF4-FFF2-40B4-BE49-F238E27FC236}">
                <a16:creationId xmlns:a16="http://schemas.microsoft.com/office/drawing/2014/main" id="{BDF29D66-D565-7748-9A3A-4F2AE81E8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300" b="1"/>
          <a:stretch/>
        </p:blipFill>
        <p:spPr>
          <a:xfrm flipH="1">
            <a:off x="1671739" y="2704604"/>
            <a:ext cx="869087" cy="458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E96CE2-BB5C-334F-88FD-895F1ED6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280" y="3170643"/>
            <a:ext cx="301876" cy="465186"/>
          </a:xfrm>
          <a:prstGeom prst="rect">
            <a:avLst/>
          </a:prstGeom>
        </p:spPr>
      </p:pic>
      <p:pic>
        <p:nvPicPr>
          <p:cNvPr id="17" name="Graphic 16" descr="Download from cloud">
            <a:extLst>
              <a:ext uri="{FF2B5EF4-FFF2-40B4-BE49-F238E27FC236}">
                <a16:creationId xmlns:a16="http://schemas.microsoft.com/office/drawing/2014/main" id="{16C1C474-19E7-7445-97AD-3C2486AE4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2734" y="3736823"/>
            <a:ext cx="614520" cy="614520"/>
          </a:xfrm>
          <a:prstGeom prst="rect">
            <a:avLst/>
          </a:prstGeom>
        </p:spPr>
      </p:pic>
      <p:pic>
        <p:nvPicPr>
          <p:cNvPr id="19" name="Graphic 18" descr="Network">
            <a:extLst>
              <a:ext uri="{FF2B5EF4-FFF2-40B4-BE49-F238E27FC236}">
                <a16:creationId xmlns:a16="http://schemas.microsoft.com/office/drawing/2014/main" id="{F18A6E57-315F-7248-958D-65D5E5509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90326" y="3039421"/>
            <a:ext cx="683989" cy="683989"/>
          </a:xfrm>
          <a:prstGeom prst="rect">
            <a:avLst/>
          </a:prstGeom>
        </p:spPr>
      </p:pic>
      <p:pic>
        <p:nvPicPr>
          <p:cNvPr id="21" name="Graphic 20" descr="Ruler">
            <a:extLst>
              <a:ext uri="{FF2B5EF4-FFF2-40B4-BE49-F238E27FC236}">
                <a16:creationId xmlns:a16="http://schemas.microsoft.com/office/drawing/2014/main" id="{73069A90-0CE6-7540-9506-5EAF97E1D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5543" y="3727027"/>
            <a:ext cx="546467" cy="546467"/>
          </a:xfrm>
          <a:prstGeom prst="rect">
            <a:avLst/>
          </a:prstGeom>
        </p:spPr>
      </p:pic>
      <p:pic>
        <p:nvPicPr>
          <p:cNvPr id="23" name="Graphic 22" descr="Map with pin">
            <a:extLst>
              <a:ext uri="{FF2B5EF4-FFF2-40B4-BE49-F238E27FC236}">
                <a16:creationId xmlns:a16="http://schemas.microsoft.com/office/drawing/2014/main" id="{A8A08463-9EC0-AB46-9EB7-906A1C9DBD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72356" y="2423103"/>
            <a:ext cx="640921" cy="640921"/>
          </a:xfrm>
          <a:prstGeom prst="rect">
            <a:avLst/>
          </a:prstGeom>
        </p:spPr>
      </p:pic>
      <p:pic>
        <p:nvPicPr>
          <p:cNvPr id="29" name="Graphic 28" descr="Server">
            <a:extLst>
              <a:ext uri="{FF2B5EF4-FFF2-40B4-BE49-F238E27FC236}">
                <a16:creationId xmlns:a16="http://schemas.microsoft.com/office/drawing/2014/main" id="{EDB013A4-F5C1-D645-8C41-7F33F901A8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2734" y="2480277"/>
            <a:ext cx="565966" cy="565966"/>
          </a:xfrm>
          <a:prstGeom prst="rect">
            <a:avLst/>
          </a:prstGeom>
        </p:spPr>
      </p:pic>
      <p:pic>
        <p:nvPicPr>
          <p:cNvPr id="31" name="Graphic 30" descr="Traffic cone">
            <a:extLst>
              <a:ext uri="{FF2B5EF4-FFF2-40B4-BE49-F238E27FC236}">
                <a16:creationId xmlns:a16="http://schemas.microsoft.com/office/drawing/2014/main" id="{AA2302B6-775F-E949-B6C2-812CEEC48F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18514" y="3039421"/>
            <a:ext cx="694763" cy="694763"/>
          </a:xfrm>
          <a:prstGeom prst="rect">
            <a:avLst/>
          </a:prstGeom>
        </p:spPr>
      </p:pic>
      <p:sp>
        <p:nvSpPr>
          <p:cNvPr id="34" name="Can 33">
            <a:extLst>
              <a:ext uri="{FF2B5EF4-FFF2-40B4-BE49-F238E27FC236}">
                <a16:creationId xmlns:a16="http://schemas.microsoft.com/office/drawing/2014/main" id="{09EEBF67-7BB3-D248-B1E8-5254CE1376C4}"/>
              </a:ext>
            </a:extLst>
          </p:cNvPr>
          <p:cNvSpPr/>
          <p:nvPr/>
        </p:nvSpPr>
        <p:spPr>
          <a:xfrm>
            <a:off x="1976083" y="3166625"/>
            <a:ext cx="294480" cy="465185"/>
          </a:xfrm>
          <a:prstGeom prst="can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raphic 42" descr="Warning">
            <a:extLst>
              <a:ext uri="{FF2B5EF4-FFF2-40B4-BE49-F238E27FC236}">
                <a16:creationId xmlns:a16="http://schemas.microsoft.com/office/drawing/2014/main" id="{D02CECB2-8536-4C46-9934-2B0BD5E8E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25245" y="4371778"/>
            <a:ext cx="535141" cy="5351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814F97B-7646-D045-9F32-50ACAC7A0A79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1862012" y="4944969"/>
            <a:ext cx="488538" cy="488538"/>
          </a:xfrm>
          <a:prstGeom prst="rect">
            <a:avLst/>
          </a:prstGeom>
          <a:noFill/>
        </p:spPr>
      </p:pic>
      <p:pic>
        <p:nvPicPr>
          <p:cNvPr id="52" name="Graphic 51" descr="Decision chart">
            <a:extLst>
              <a:ext uri="{FF2B5EF4-FFF2-40B4-BE49-F238E27FC236}">
                <a16:creationId xmlns:a16="http://schemas.microsoft.com/office/drawing/2014/main" id="{8784E7B8-6CA6-024B-9770-B047D316AA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61739" y="4328678"/>
            <a:ext cx="563114" cy="563114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DEB1ED7-B72B-F24D-8E2B-4A8D67D9F819}"/>
              </a:ext>
            </a:extLst>
          </p:cNvPr>
          <p:cNvGrpSpPr/>
          <p:nvPr/>
        </p:nvGrpSpPr>
        <p:grpSpPr>
          <a:xfrm>
            <a:off x="3312340" y="4775732"/>
            <a:ext cx="1029812" cy="981504"/>
            <a:chOff x="3312340" y="4775732"/>
            <a:chExt cx="1029812" cy="98150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7087A22-CA8E-E247-81EA-4466CE096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638" y="4996348"/>
              <a:ext cx="529671" cy="529671"/>
            </a:xfrm>
            <a:prstGeom prst="rect">
              <a:avLst/>
            </a:prstGeom>
          </p:spPr>
        </p:pic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80BBF32B-0AB0-124E-9052-75628FE45827}"/>
                </a:ext>
              </a:extLst>
            </p:cNvPr>
            <p:cNvSpPr/>
            <p:nvPr/>
          </p:nvSpPr>
          <p:spPr>
            <a:xfrm flipH="1">
              <a:off x="3831564" y="5267361"/>
              <a:ext cx="510588" cy="489875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7548B907-6C27-5A45-8095-035B097086DD}"/>
                </a:ext>
              </a:extLst>
            </p:cNvPr>
            <p:cNvSpPr/>
            <p:nvPr/>
          </p:nvSpPr>
          <p:spPr>
            <a:xfrm>
              <a:off x="3312340" y="5266484"/>
              <a:ext cx="510588" cy="489875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6D3C446A-0390-AF4C-9BF4-20C4494BE778}"/>
                </a:ext>
              </a:extLst>
            </p:cNvPr>
            <p:cNvSpPr/>
            <p:nvPr/>
          </p:nvSpPr>
          <p:spPr>
            <a:xfrm flipH="1" flipV="1">
              <a:off x="3827426" y="4775732"/>
              <a:ext cx="510588" cy="490752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29F32E32-3AE8-D840-988B-97B78CA52858}"/>
                </a:ext>
              </a:extLst>
            </p:cNvPr>
            <p:cNvSpPr/>
            <p:nvPr/>
          </p:nvSpPr>
          <p:spPr>
            <a:xfrm flipV="1">
              <a:off x="3312340" y="4775732"/>
              <a:ext cx="510588" cy="489875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345D6078-884A-7E4E-A11D-4CB9318D3D7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611" y="5072751"/>
            <a:ext cx="551911" cy="424547"/>
          </a:xfrm>
          <a:prstGeom prst="rect">
            <a:avLst/>
          </a:prstGeom>
          <a:noFill/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A8BCCA5-784B-1149-A2E3-B0EC32DA670E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 flipH="1">
            <a:off x="5409099" y="3808049"/>
            <a:ext cx="367436" cy="46166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9EB58CD-2D3D-C448-8AA3-51DAB914F087}"/>
              </a:ext>
            </a:extLst>
          </p:cNvPr>
          <p:cNvSpPr txBox="1"/>
          <p:nvPr/>
        </p:nvSpPr>
        <p:spPr>
          <a:xfrm>
            <a:off x="4947190" y="5513502"/>
            <a:ext cx="163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Polyline-based HD Map Engine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C86E804-2F8E-9C4D-985F-BA7A2B6DBCBE}"/>
              </a:ext>
            </a:extLst>
          </p:cNvPr>
          <p:cNvCxnSpPr>
            <a:cxnSpLocks/>
          </p:cNvCxnSpPr>
          <p:nvPr/>
        </p:nvCxnSpPr>
        <p:spPr>
          <a:xfrm flipH="1">
            <a:off x="4157254" y="5347669"/>
            <a:ext cx="1115102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3D21B0A-309E-AB4A-93A3-A059D0AD9C91}"/>
              </a:ext>
            </a:extLst>
          </p:cNvPr>
          <p:cNvSpPr txBox="1"/>
          <p:nvPr/>
        </p:nvSpPr>
        <p:spPr>
          <a:xfrm>
            <a:off x="2946828" y="5556220"/>
            <a:ext cx="163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Vector-based HD Map Engine</a:t>
            </a:r>
          </a:p>
        </p:txBody>
      </p:sp>
      <p:pic>
        <p:nvPicPr>
          <p:cNvPr id="72" name="Graphic 71" descr="Cell Tower">
            <a:extLst>
              <a:ext uri="{FF2B5EF4-FFF2-40B4-BE49-F238E27FC236}">
                <a16:creationId xmlns:a16="http://schemas.microsoft.com/office/drawing/2014/main" id="{9A49E63E-A077-E744-9602-FFC63625DC0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34349" y="4306493"/>
            <a:ext cx="546467" cy="54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Raveling</a:t>
            </a:r>
          </a:p>
        </p:txBody>
      </p:sp>
      <p:pic>
        <p:nvPicPr>
          <p:cNvPr id="5" name="Picture 4" descr="A close up of a white wall&#10;&#10;Description generated with high confidence">
            <a:extLst>
              <a:ext uri="{FF2B5EF4-FFF2-40B4-BE49-F238E27FC236}">
                <a16:creationId xmlns:a16="http://schemas.microsoft.com/office/drawing/2014/main" id="{AFEAAD29-0E91-4F77-87BA-13FD62023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8" y="2331679"/>
            <a:ext cx="2971800" cy="2356945"/>
          </a:xfrm>
          <a:prstGeom prst="rect">
            <a:avLst/>
          </a:prstGeom>
        </p:spPr>
      </p:pic>
      <p:pic>
        <p:nvPicPr>
          <p:cNvPr id="8" name="Picture 6" descr="A picture containing outdoor, colorful&#10;&#10;Description generated with very high confidence">
            <a:extLst>
              <a:ext uri="{FF2B5EF4-FFF2-40B4-BE49-F238E27FC236}">
                <a16:creationId xmlns:a16="http://schemas.microsoft.com/office/drawing/2014/main" id="{776F3A8A-98FB-42D1-8CCB-437D7D7C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862" y="2332576"/>
            <a:ext cx="2971800" cy="2355151"/>
          </a:xfrm>
          <a:prstGeom prst="rect">
            <a:avLst/>
          </a:prstGeom>
        </p:spPr>
      </p:pic>
      <p:pic>
        <p:nvPicPr>
          <p:cNvPr id="9" name="Picture 4" descr="A group of colorful blocks&#10;&#10;Description generated with high confidence">
            <a:extLst>
              <a:ext uri="{FF2B5EF4-FFF2-40B4-BE49-F238E27FC236}">
                <a16:creationId xmlns:a16="http://schemas.microsoft.com/office/drawing/2014/main" id="{5CC45C5B-AF3C-45B7-9E13-B9EBBB5E5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226" y="2331679"/>
            <a:ext cx="2971800" cy="23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Contour Marking</a:t>
            </a:r>
          </a:p>
        </p:txBody>
      </p:sp>
      <p:pic>
        <p:nvPicPr>
          <p:cNvPr id="5" name="Picture 6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8723E0D8-EDFC-4BB9-B450-8382EDBC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79" y="1828800"/>
            <a:ext cx="4608576" cy="3655078"/>
          </a:xfrm>
          <a:prstGeom prst="rect">
            <a:avLst/>
          </a:prstGeom>
        </p:spPr>
      </p:pic>
      <p:pic>
        <p:nvPicPr>
          <p:cNvPr id="8" name="Picture 4" descr="A yellow umbrella&#10;&#10;Description generated with high confidence">
            <a:extLst>
              <a:ext uri="{FF2B5EF4-FFF2-40B4-BE49-F238E27FC236}">
                <a16:creationId xmlns:a16="http://schemas.microsoft.com/office/drawing/2014/main" id="{D04835D9-52D8-4686-BCA7-7FC86A69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799" y="1828800"/>
            <a:ext cx="4608576" cy="36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Rumble Strip Detection</a:t>
            </a:r>
          </a:p>
        </p:txBody>
      </p:sp>
      <p:pic>
        <p:nvPicPr>
          <p:cNvPr id="5" name="Picture 6" descr="A close up of a door&#10;&#10;Description generated with high confidence">
            <a:extLst>
              <a:ext uri="{FF2B5EF4-FFF2-40B4-BE49-F238E27FC236}">
                <a16:creationId xmlns:a16="http://schemas.microsoft.com/office/drawing/2014/main" id="{C5802995-4D3E-4B55-A813-B6FE42A9E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96" b="18293"/>
          <a:stretch/>
        </p:blipFill>
        <p:spPr>
          <a:xfrm>
            <a:off x="1554852" y="1837194"/>
            <a:ext cx="2286000" cy="358247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88F4B70-CA1E-4222-B1E7-C524C930C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23" b="18408"/>
          <a:stretch/>
        </p:blipFill>
        <p:spPr>
          <a:xfrm>
            <a:off x="4958236" y="1843298"/>
            <a:ext cx="2286000" cy="357026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D22616-4036-4E1B-9575-2443EFC32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62" b="17949"/>
          <a:stretch/>
        </p:blipFill>
        <p:spPr>
          <a:xfrm>
            <a:off x="8361621" y="1820535"/>
            <a:ext cx="2286000" cy="36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 Made Object Detection</a:t>
            </a:r>
          </a:p>
        </p:txBody>
      </p:sp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EA77484E-27AB-476B-8900-2E32166D7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8" b="604"/>
          <a:stretch/>
        </p:blipFill>
        <p:spPr>
          <a:xfrm>
            <a:off x="633662" y="2303662"/>
            <a:ext cx="2892026" cy="22936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E3449B9-0D5D-4CE5-BE08-FF4EEFCDF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82" b="-409"/>
          <a:stretch/>
        </p:blipFill>
        <p:spPr>
          <a:xfrm>
            <a:off x="4648101" y="2267486"/>
            <a:ext cx="2989075" cy="237064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E061DA2-2975-4DB0-BCF6-008B950BA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96" b="504"/>
          <a:stretch/>
        </p:blipFill>
        <p:spPr>
          <a:xfrm>
            <a:off x="8759590" y="2303662"/>
            <a:ext cx="2897850" cy="22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7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Potholes</a:t>
            </a:r>
          </a:p>
        </p:txBody>
      </p:sp>
      <p:pic>
        <p:nvPicPr>
          <p:cNvPr id="6" name="Picture 10" descr="A traffic light on a city street&#10;&#10;Description generated with very high confidence">
            <a:extLst>
              <a:ext uri="{FF2B5EF4-FFF2-40B4-BE49-F238E27FC236}">
                <a16:creationId xmlns:a16="http://schemas.microsoft.com/office/drawing/2014/main" id="{E96B7712-5F0A-41C8-B07E-776638088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995"/>
          <a:stretch/>
        </p:blipFill>
        <p:spPr>
          <a:xfrm>
            <a:off x="8890930" y="2421987"/>
            <a:ext cx="3053448" cy="2221459"/>
          </a:xfrm>
          <a:prstGeom prst="rect">
            <a:avLst/>
          </a:prstGeom>
        </p:spPr>
      </p:pic>
      <p:pic>
        <p:nvPicPr>
          <p:cNvPr id="7" name="Picture 6" descr="A close up of a street&#10;&#10;Description generated with high confidence">
            <a:extLst>
              <a:ext uri="{FF2B5EF4-FFF2-40B4-BE49-F238E27FC236}">
                <a16:creationId xmlns:a16="http://schemas.microsoft.com/office/drawing/2014/main" id="{3BEA5EE0-9FD3-465A-B007-8BD0CBB1E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1"/>
          <a:stretch/>
        </p:blipFill>
        <p:spPr>
          <a:xfrm>
            <a:off x="3346393" y="2422765"/>
            <a:ext cx="2631517" cy="2219572"/>
          </a:xfrm>
          <a:prstGeom prst="rect">
            <a:avLst/>
          </a:prstGeom>
        </p:spPr>
      </p:pic>
      <p:pic>
        <p:nvPicPr>
          <p:cNvPr id="10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65104C9-DB97-47D4-92BD-2AABE19CCC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8"/>
          <a:stretch/>
        </p:blipFill>
        <p:spPr>
          <a:xfrm>
            <a:off x="6138144" y="2421632"/>
            <a:ext cx="2631517" cy="2222325"/>
          </a:xfrm>
          <a:prstGeom prst="rect">
            <a:avLst/>
          </a:prstGeom>
        </p:spPr>
      </p:pic>
      <p:pic>
        <p:nvPicPr>
          <p:cNvPr id="11" name="Picture 10" descr="A picture containing wall, light&#10;&#10;Description generated with very high confidence">
            <a:extLst>
              <a:ext uri="{FF2B5EF4-FFF2-40B4-BE49-F238E27FC236}">
                <a16:creationId xmlns:a16="http://schemas.microsoft.com/office/drawing/2014/main" id="{7BA571BC-BD3A-4D3A-BB61-49DA8F34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8003"/>
          <a:stretch/>
        </p:blipFill>
        <p:spPr>
          <a:xfrm>
            <a:off x="227534" y="2423389"/>
            <a:ext cx="3042344" cy="22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Bleeding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B1EE603-4A56-4E25-90F7-84D70AF9F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0" r="-1" b="15196"/>
          <a:stretch/>
        </p:blipFill>
        <p:spPr>
          <a:xfrm>
            <a:off x="1324899" y="1842510"/>
            <a:ext cx="2167247" cy="4296061"/>
          </a:xfrm>
          <a:prstGeom prst="rect">
            <a:avLst/>
          </a:prstGeom>
        </p:spPr>
      </p:pic>
      <p:pic>
        <p:nvPicPr>
          <p:cNvPr id="9" name="Picture 4" descr="An empty road&#10;&#10;Description generated with very high confidence">
            <a:extLst>
              <a:ext uri="{FF2B5EF4-FFF2-40B4-BE49-F238E27FC236}">
                <a16:creationId xmlns:a16="http://schemas.microsoft.com/office/drawing/2014/main" id="{77F44828-E36F-43AE-ABD9-8D36CFA9B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 b="3"/>
          <a:stretch/>
        </p:blipFill>
        <p:spPr>
          <a:xfrm>
            <a:off x="4531235" y="1842510"/>
            <a:ext cx="3539976" cy="2985818"/>
          </a:xfrm>
          <a:prstGeom prst="rect">
            <a:avLst/>
          </a:prstGeom>
        </p:spPr>
      </p:pic>
      <p:pic>
        <p:nvPicPr>
          <p:cNvPr id="12" name="Picture 8" descr="A picture containing curtain&#10;&#10;Description generated with high confidence">
            <a:extLst>
              <a:ext uri="{FF2B5EF4-FFF2-40B4-BE49-F238E27FC236}">
                <a16:creationId xmlns:a16="http://schemas.microsoft.com/office/drawing/2014/main" id="{2C4107E5-FF27-4229-A024-ACF375078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99" b="31654"/>
          <a:stretch/>
        </p:blipFill>
        <p:spPr>
          <a:xfrm>
            <a:off x="9141356" y="1842510"/>
            <a:ext cx="1506265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CDE9-1F05-5D44-979B-97A36ECD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Every Section (PFES)</a:t>
            </a:r>
          </a:p>
        </p:txBody>
      </p:sp>
      <p:pic>
        <p:nvPicPr>
          <p:cNvPr id="4" name="RVX_PFES_2">
            <a:hlinkClick r:id="" action="ppaction://media"/>
            <a:extLst>
              <a:ext uri="{FF2B5EF4-FFF2-40B4-BE49-F238E27FC236}">
                <a16:creationId xmlns:a16="http://schemas.microsoft.com/office/drawing/2014/main" id="{D91DB748-98DC-A743-B266-DBE511823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0881" y="1554390"/>
            <a:ext cx="8830237" cy="46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base.png">
            <a:extLst>
              <a:ext uri="{FF2B5EF4-FFF2-40B4-BE49-F238E27FC236}">
                <a16:creationId xmlns:a16="http://schemas.microsoft.com/office/drawing/2014/main" id="{E4EA4EB4-3231-4C43-B31D-CF8C3496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359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bike_lanes.png">
            <a:extLst>
              <a:ext uri="{FF2B5EF4-FFF2-40B4-BE49-F238E27FC236}">
                <a16:creationId xmlns:a16="http://schemas.microsoft.com/office/drawing/2014/main" id="{E20401B2-7ECD-D84A-8E03-685FE16F4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513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learances.png">
            <a:extLst>
              <a:ext uri="{FF2B5EF4-FFF2-40B4-BE49-F238E27FC236}">
                <a16:creationId xmlns:a16="http://schemas.microsoft.com/office/drawing/2014/main" id="{80E1C960-5402-7D42-9EA0-C123A8C2B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39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3540375" y="3624388"/>
            <a:ext cx="5107262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6177875" y="2111022"/>
            <a:ext cx="0" cy="2944094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09456" y="5032372"/>
            <a:ext cx="4244109" cy="22744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6729769" y="3948575"/>
            <a:ext cx="1184671" cy="195267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929504" y="5897419"/>
            <a:ext cx="10777942" cy="138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29504" y="2817924"/>
            <a:ext cx="3521363" cy="3093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134219" y="3157158"/>
            <a:ext cx="1614733" cy="963274"/>
          </a:xfrm>
          <a:prstGeom prst="ellipse">
            <a:avLst/>
          </a:prstGeom>
          <a:solidFill>
            <a:srgbClr val="ECA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</a:t>
            </a: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5497689" y="5055116"/>
            <a:ext cx="667165" cy="85153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929504" y="5895365"/>
            <a:ext cx="8180629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51340" y="1657567"/>
            <a:ext cx="3379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transformation has occurred in the industry with the adoption of mobile mapping techniques and sensors for real-time AV’s.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0904490" y="5032372"/>
            <a:ext cx="1" cy="857583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384422" y="3177130"/>
            <a:ext cx="2164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2020-2023, this transformation will drive safety for LKS.</a:t>
            </a:r>
          </a:p>
        </p:txBody>
      </p:sp>
      <p:sp>
        <p:nvSpPr>
          <p:cNvPr id="22" name="Oval 21"/>
          <p:cNvSpPr/>
          <p:nvPr/>
        </p:nvSpPr>
        <p:spPr>
          <a:xfrm>
            <a:off x="5373513" y="1904804"/>
            <a:ext cx="1582535" cy="8219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Real-time AV Sensing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570E01-2E11-4A49-9656-7E04C6393EDC}"/>
              </a:ext>
            </a:extLst>
          </p:cNvPr>
          <p:cNvSpPr txBox="1"/>
          <p:nvPr/>
        </p:nvSpPr>
        <p:spPr>
          <a:xfrm>
            <a:off x="10534038" y="5911272"/>
            <a:ext cx="145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Luminance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5C563C-0EB1-1A47-830E-76124BD091D1}"/>
              </a:ext>
            </a:extLst>
          </p:cNvPr>
          <p:cNvSpPr txBox="1"/>
          <p:nvPr/>
        </p:nvSpPr>
        <p:spPr>
          <a:xfrm>
            <a:off x="3684722" y="2448592"/>
            <a:ext cx="145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58E19B-A535-DF43-B0DC-9295FB270FF4}"/>
              </a:ext>
            </a:extLst>
          </p:cNvPr>
          <p:cNvSpPr txBox="1"/>
          <p:nvPr/>
        </p:nvSpPr>
        <p:spPr>
          <a:xfrm>
            <a:off x="411113" y="391628"/>
            <a:ext cx="103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Motion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9B680B-9B56-714A-87E3-F036B9914418}"/>
              </a:ext>
            </a:extLst>
          </p:cNvPr>
          <p:cNvSpPr txBox="1"/>
          <p:nvPr/>
        </p:nvSpPr>
        <p:spPr>
          <a:xfrm>
            <a:off x="8125177" y="6031935"/>
            <a:ext cx="145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Radiance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6303CF8-F760-C849-BF4F-D4A4C93E55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SENSOR STACK COMPARISONS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29504" y="752764"/>
            <a:ext cx="0" cy="51492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ED3CB4-58EA-FA4D-8CA6-4FB802207EDC}"/>
              </a:ext>
            </a:extLst>
          </p:cNvPr>
          <p:cNvCxnSpPr>
            <a:cxnSpLocks/>
          </p:cNvCxnSpPr>
          <p:nvPr/>
        </p:nvCxnSpPr>
        <p:spPr>
          <a:xfrm flipH="1" flipV="1">
            <a:off x="6956048" y="2588285"/>
            <a:ext cx="562757" cy="5204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C90D1E-2E66-874D-97C8-D75D40DC495E}"/>
              </a:ext>
            </a:extLst>
          </p:cNvPr>
          <p:cNvCxnSpPr>
            <a:cxnSpLocks/>
          </p:cNvCxnSpPr>
          <p:nvPr/>
        </p:nvCxnSpPr>
        <p:spPr>
          <a:xfrm>
            <a:off x="8748952" y="3932400"/>
            <a:ext cx="1281548" cy="492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929504" y="4688991"/>
            <a:ext cx="9907253" cy="23804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030500" y="4186989"/>
            <a:ext cx="1747982" cy="9364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LKS Sensing</a:t>
            </a:r>
          </a:p>
        </p:txBody>
      </p:sp>
    </p:spTree>
    <p:extLst>
      <p:ext uri="{BB962C8B-B14F-4D97-AF65-F5344CB8AC3E}">
        <p14:creationId xmlns:p14="http://schemas.microsoft.com/office/powerpoint/2010/main" val="32465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drainage.png">
            <a:extLst>
              <a:ext uri="{FF2B5EF4-FFF2-40B4-BE49-F238E27FC236}">
                <a16:creationId xmlns:a16="http://schemas.microsoft.com/office/drawing/2014/main" id="{65447B87-960D-B34B-B652-F46DD45FB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67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edge_types.png">
            <a:extLst>
              <a:ext uri="{FF2B5EF4-FFF2-40B4-BE49-F238E27FC236}">
                <a16:creationId xmlns:a16="http://schemas.microsoft.com/office/drawing/2014/main" id="{C9E02963-9F9B-F747-8495-A99CB5DCB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09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intersections.png">
            <a:extLst>
              <a:ext uri="{FF2B5EF4-FFF2-40B4-BE49-F238E27FC236}">
                <a16:creationId xmlns:a16="http://schemas.microsoft.com/office/drawing/2014/main" id="{1FA858C0-3F2B-3542-A95F-1E9D5E88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92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lane_types.png">
            <a:extLst>
              <a:ext uri="{FF2B5EF4-FFF2-40B4-BE49-F238E27FC236}">
                <a16:creationId xmlns:a16="http://schemas.microsoft.com/office/drawing/2014/main" id="{AF352D8A-F234-FD4F-8A33-E7A63D0F7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613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luminaires.png">
            <a:extLst>
              <a:ext uri="{FF2B5EF4-FFF2-40B4-BE49-F238E27FC236}">
                <a16:creationId xmlns:a16="http://schemas.microsoft.com/office/drawing/2014/main" id="{EDB984C1-737F-D643-A870-9FB1C981D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435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medians.png">
            <a:extLst>
              <a:ext uri="{FF2B5EF4-FFF2-40B4-BE49-F238E27FC236}">
                <a16:creationId xmlns:a16="http://schemas.microsoft.com/office/drawing/2014/main" id="{69EFE921-EF47-394E-B65C-CF119979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168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mile_post_makers.png">
            <a:extLst>
              <a:ext uri="{FF2B5EF4-FFF2-40B4-BE49-F238E27FC236}">
                <a16:creationId xmlns:a16="http://schemas.microsoft.com/office/drawing/2014/main" id="{2E847607-188A-AE4A-AF5C-8D1834160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367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monuments.png">
            <a:extLst>
              <a:ext uri="{FF2B5EF4-FFF2-40B4-BE49-F238E27FC236}">
                <a16:creationId xmlns:a16="http://schemas.microsoft.com/office/drawing/2014/main" id="{7B303D72-9B93-DF4B-AEDE-9E44765F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3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pavement_messages.png">
            <a:extLst>
              <a:ext uri="{FF2B5EF4-FFF2-40B4-BE49-F238E27FC236}">
                <a16:creationId xmlns:a16="http://schemas.microsoft.com/office/drawing/2014/main" id="{C959ACAF-940D-BC4A-945B-ECB84110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094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edestrian_crossings.png">
            <a:extLst>
              <a:ext uri="{FF2B5EF4-FFF2-40B4-BE49-F238E27FC236}">
                <a16:creationId xmlns:a16="http://schemas.microsoft.com/office/drawing/2014/main" id="{8A038EF4-6F56-5B47-9AB8-4802AF6B2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71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 rotWithShape="1">
          <a:blip r:embed="rId3"/>
          <a:srcRect l="3365" t="34137" r="15225" b="3044"/>
          <a:stretch/>
        </p:blipFill>
        <p:spPr bwMode="auto">
          <a:xfrm>
            <a:off x="838200" y="1362111"/>
            <a:ext cx="7053750" cy="4133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32265" y="1403422"/>
            <a:ext cx="35882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effect of roughness on accidents is the same on all accident types (property damage, minor injury, medical treatment, hospitalization, fatality).”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“However, an increased IRI had the greatest effect on single-vehicle accidents, compared to multi-vehicle accidents”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2004, p.4).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16536" y="5904964"/>
            <a:ext cx="545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Inclusion of RI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™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allows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™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map engine to select routes based on predicted safety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9B62E7-57F4-B749-B46E-01F7B6FA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ROUGHNESS INDEX</a:t>
            </a:r>
          </a:p>
        </p:txBody>
      </p:sp>
    </p:spTree>
    <p:extLst>
      <p:ext uri="{BB962C8B-B14F-4D97-AF65-F5344CB8AC3E}">
        <p14:creationId xmlns:p14="http://schemas.microsoft.com/office/powerpoint/2010/main" val="16084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edestrian_ramps.png">
            <a:extLst>
              <a:ext uri="{FF2B5EF4-FFF2-40B4-BE49-F238E27FC236}">
                <a16:creationId xmlns:a16="http://schemas.microsoft.com/office/drawing/2014/main" id="{8C829EE7-3233-1E49-BB4F-5E015E69A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369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power_pedestals.png">
            <a:extLst>
              <a:ext uri="{FF2B5EF4-FFF2-40B4-BE49-F238E27FC236}">
                <a16:creationId xmlns:a16="http://schemas.microsoft.com/office/drawing/2014/main" id="{835883F2-2580-3241-8C13-A967E3297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158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sidewalks.png">
            <a:extLst>
              <a:ext uri="{FF2B5EF4-FFF2-40B4-BE49-F238E27FC236}">
                <a16:creationId xmlns:a16="http://schemas.microsoft.com/office/drawing/2014/main" id="{35D01B1D-00B4-644B-91E1-15BB90E4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164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sign_assembly.png">
            <a:extLst>
              <a:ext uri="{FF2B5EF4-FFF2-40B4-BE49-F238E27FC236}">
                <a16:creationId xmlns:a16="http://schemas.microsoft.com/office/drawing/2014/main" id="{418AFB4A-814B-8948-89A2-55E02D6F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556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sign_faces.png">
            <a:extLst>
              <a:ext uri="{FF2B5EF4-FFF2-40B4-BE49-F238E27FC236}">
                <a16:creationId xmlns:a16="http://schemas.microsoft.com/office/drawing/2014/main" id="{64D0B3B5-27B8-6D48-8D77-6F83196D6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28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signal_assembly.png">
            <a:extLst>
              <a:ext uri="{FF2B5EF4-FFF2-40B4-BE49-F238E27FC236}">
                <a16:creationId xmlns:a16="http://schemas.microsoft.com/office/drawing/2014/main" id="{00BA5A0F-E684-2E49-AC60-0F5811F9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776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signal_cabinets.png">
            <a:extLst>
              <a:ext uri="{FF2B5EF4-FFF2-40B4-BE49-F238E27FC236}">
                <a16:creationId xmlns:a16="http://schemas.microsoft.com/office/drawing/2014/main" id="{6EF0D190-475A-7D4E-AD6D-C7F12584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829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signal_poles.png">
            <a:extLst>
              <a:ext uri="{FF2B5EF4-FFF2-40B4-BE49-F238E27FC236}">
                <a16:creationId xmlns:a16="http://schemas.microsoft.com/office/drawing/2014/main" id="{7A961BF7-A301-304C-A346-D825A95BA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722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traffic_lights.png">
            <a:extLst>
              <a:ext uri="{FF2B5EF4-FFF2-40B4-BE49-F238E27FC236}">
                <a16:creationId xmlns:a16="http://schemas.microsoft.com/office/drawing/2014/main" id="{4366DE98-1C92-7E4B-B169-0EF247C63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539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utility_lines.png">
            <a:extLst>
              <a:ext uri="{FF2B5EF4-FFF2-40B4-BE49-F238E27FC236}">
                <a16:creationId xmlns:a16="http://schemas.microsoft.com/office/drawing/2014/main" id="{86AA4AF7-90D7-7345-8C28-8D3011B4E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81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945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scenarios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™ and dynamic determination of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666" y="3425423"/>
            <a:ext cx="2425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Stopping Distance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2227" y="3425422"/>
            <a:ext cx="1544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Lateral Slip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7029" y="3432656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 Roadways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FEF6E1-D4BA-A64F-B6FF-E3145EDF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COEFFICIENT OF FRICTION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27ACD8-67E9-6247-9999-D6647128DA54}"/>
              </a:ext>
            </a:extLst>
          </p:cNvPr>
          <p:cNvCxnSpPr>
            <a:cxnSpLocks/>
          </p:cNvCxnSpPr>
          <p:nvPr/>
        </p:nvCxnSpPr>
        <p:spPr>
          <a:xfrm>
            <a:off x="838200" y="1258338"/>
            <a:ext cx="876878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Car">
            <a:extLst>
              <a:ext uri="{FF2B5EF4-FFF2-40B4-BE49-F238E27FC236}">
                <a16:creationId xmlns:a16="http://schemas.microsoft.com/office/drawing/2014/main" id="{B436ABE6-A9E8-914F-B65B-CE750E290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383" y="2514600"/>
            <a:ext cx="914400" cy="914400"/>
          </a:xfrm>
          <a:prstGeom prst="rect">
            <a:avLst/>
          </a:prstGeom>
        </p:spPr>
      </p:pic>
      <p:pic>
        <p:nvPicPr>
          <p:cNvPr id="19" name="Graphic 18" descr="Car">
            <a:extLst>
              <a:ext uri="{FF2B5EF4-FFF2-40B4-BE49-F238E27FC236}">
                <a16:creationId xmlns:a16="http://schemas.microsoft.com/office/drawing/2014/main" id="{375CC1DE-DC19-574A-AF95-F6730315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571" y="2514600"/>
            <a:ext cx="914400" cy="914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D29933-779E-034D-98AA-A09CF5E1EEF6}"/>
              </a:ext>
            </a:extLst>
          </p:cNvPr>
          <p:cNvCxnSpPr>
            <a:cxnSpLocks/>
          </p:cNvCxnSpPr>
          <p:nvPr/>
        </p:nvCxnSpPr>
        <p:spPr>
          <a:xfrm>
            <a:off x="533152" y="3279557"/>
            <a:ext cx="26388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BA4AF9-3DE5-844A-9333-19110CA1A25F}"/>
              </a:ext>
            </a:extLst>
          </p:cNvPr>
          <p:cNvCxnSpPr>
            <a:cxnSpLocks/>
          </p:cNvCxnSpPr>
          <p:nvPr/>
        </p:nvCxnSpPr>
        <p:spPr>
          <a:xfrm>
            <a:off x="1477320" y="3067291"/>
            <a:ext cx="7504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8CDB16-8D4A-8242-8CCA-154ABC9A095F}"/>
              </a:ext>
            </a:extLst>
          </p:cNvPr>
          <p:cNvCxnSpPr>
            <a:cxnSpLocks/>
          </p:cNvCxnSpPr>
          <p:nvPr/>
        </p:nvCxnSpPr>
        <p:spPr>
          <a:xfrm>
            <a:off x="2219366" y="2933324"/>
            <a:ext cx="0" cy="133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2F6D66-D4BF-524F-B952-5DABF6088D56}"/>
              </a:ext>
            </a:extLst>
          </p:cNvPr>
          <p:cNvCxnSpPr>
            <a:cxnSpLocks/>
          </p:cNvCxnSpPr>
          <p:nvPr/>
        </p:nvCxnSpPr>
        <p:spPr>
          <a:xfrm>
            <a:off x="1481847" y="2936948"/>
            <a:ext cx="0" cy="133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Snowflake">
            <a:extLst>
              <a:ext uri="{FF2B5EF4-FFF2-40B4-BE49-F238E27FC236}">
                <a16:creationId xmlns:a16="http://schemas.microsoft.com/office/drawing/2014/main" id="{E1E36DF6-4CBD-7943-A915-5D09C0C95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9692" y="1915034"/>
            <a:ext cx="1601940" cy="16019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14E1D16-C81E-8344-9496-6751C0FC02F0}"/>
              </a:ext>
            </a:extLst>
          </p:cNvPr>
          <p:cNvSpPr txBox="1"/>
          <p:nvPr/>
        </p:nvSpPr>
        <p:spPr>
          <a:xfrm>
            <a:off x="9507525" y="3425423"/>
            <a:ext cx="1846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Icy Roadways</a:t>
            </a:r>
          </a:p>
        </p:txBody>
      </p:sp>
      <p:pic>
        <p:nvPicPr>
          <p:cNvPr id="45" name="Graphic 44" descr="Rain">
            <a:extLst>
              <a:ext uri="{FF2B5EF4-FFF2-40B4-BE49-F238E27FC236}">
                <a16:creationId xmlns:a16="http://schemas.microsoft.com/office/drawing/2014/main" id="{8E200FB3-8FE9-5248-A9BB-A62E911AF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429" y="1997222"/>
            <a:ext cx="1601940" cy="16019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1F941DC-53FC-0146-A4A3-B47B9A2A67C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 flipH="1">
            <a:off x="4500511" y="2334549"/>
            <a:ext cx="727765" cy="914401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25027DD-5DEB-354C-BC6F-AB8F8551ACB6}"/>
              </a:ext>
            </a:extLst>
          </p:cNvPr>
          <p:cNvCxnSpPr>
            <a:cxnSpLocks/>
          </p:cNvCxnSpPr>
          <p:nvPr/>
        </p:nvCxnSpPr>
        <p:spPr>
          <a:xfrm>
            <a:off x="5222593" y="3071179"/>
            <a:ext cx="3594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E5106EA-C6C8-3044-9398-8320B40A7E6E}"/>
              </a:ext>
            </a:extLst>
          </p:cNvPr>
          <p:cNvCxnSpPr>
            <a:cxnSpLocks/>
          </p:cNvCxnSpPr>
          <p:nvPr/>
        </p:nvCxnSpPr>
        <p:spPr>
          <a:xfrm>
            <a:off x="5289820" y="2753679"/>
            <a:ext cx="3594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AE04C69-4D11-E84F-908C-E1C86CECB47A}"/>
              </a:ext>
            </a:extLst>
          </p:cNvPr>
          <p:cNvCxnSpPr>
            <a:cxnSpLocks/>
          </p:cNvCxnSpPr>
          <p:nvPr/>
        </p:nvCxnSpPr>
        <p:spPr>
          <a:xfrm>
            <a:off x="5222593" y="2436179"/>
            <a:ext cx="3594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7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utility_poles.png">
            <a:extLst>
              <a:ext uri="{FF2B5EF4-FFF2-40B4-BE49-F238E27FC236}">
                <a16:creationId xmlns:a16="http://schemas.microsoft.com/office/drawing/2014/main" id="{30FB0857-346F-444B-972F-FAFA41E9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409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comprehensive_asset_inventory.png">
            <a:extLst>
              <a:ext uri="{FF2B5EF4-FFF2-40B4-BE49-F238E27FC236}">
                <a16:creationId xmlns:a16="http://schemas.microsoft.com/office/drawing/2014/main" id="{8AFCC61D-385B-C941-AB29-233078635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223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97627"/>
            <a:ext cx="10515600" cy="2852737"/>
          </a:xfrm>
        </p:spPr>
        <p:txBody>
          <a:bodyPr/>
          <a:lstStyle/>
          <a:p>
            <a:r>
              <a:rPr lang="en-US" dirty="0" err="1"/>
              <a:t>Mandli</a:t>
            </a:r>
            <a:r>
              <a:rPr lang="en-US" dirty="0"/>
              <a:t> Communications, INC.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03960" y="3031627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2581" y="3214349"/>
            <a:ext cx="893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Thank </a:t>
            </a:r>
            <a:r>
              <a: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5666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437434" y="5645190"/>
            <a:ext cx="7317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Inclusion of RI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allows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engine to select routes based on predicted fuel consumption</a:t>
            </a:r>
          </a:p>
        </p:txBody>
      </p:sp>
      <p:pic>
        <p:nvPicPr>
          <p:cNvPr id="6" name="Picture 5" descr="/var/folders/8p/_1xz017d2q7bdsxwk8yf9ff80000gp/T/com.microsoft.Word/WebArchiveCopyPasteTempFiles/cid03F539A1-5B46-4D48-BE8E-154DBE138D99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19" b="9938"/>
          <a:stretch/>
        </p:blipFill>
        <p:spPr bwMode="auto">
          <a:xfrm>
            <a:off x="621939" y="1574353"/>
            <a:ext cx="5011945" cy="3638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1939" y="5283647"/>
            <a:ext cx="5334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Bennet, C. R., and Greenwood, I. D. (2003b). Volume 7: Modeling Road User and Environmental Effects in HDM-4, Version 3.0, International Study of Highway Development and Management Tools (ISOHDM), World Road Association (PIARC), ISBN 2-84060-103-6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015893" y="1574353"/>
          <a:ext cx="5846776" cy="413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6AD4B2AA-3718-8842-B13A-A8FB4A4A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FUEL/EV EFFICIENCY AND ROUGHNESS INDEX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C5DCEF-5C0F-8F44-B553-F61156170793}"/>
              </a:ext>
            </a:extLst>
          </p:cNvPr>
          <p:cNvCxnSpPr>
            <a:cxnSpLocks/>
          </p:cNvCxnSpPr>
          <p:nvPr/>
        </p:nvCxnSpPr>
        <p:spPr>
          <a:xfrm>
            <a:off x="2113845" y="1258338"/>
            <a:ext cx="9060712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EBFFB3-131C-7F49-AB84-C0DDE59031E9}"/>
              </a:ext>
            </a:extLst>
          </p:cNvPr>
          <p:cNvSpPr txBox="1"/>
          <p:nvPr/>
        </p:nvSpPr>
        <p:spPr>
          <a:xfrm>
            <a:off x="4999673" y="3270172"/>
            <a:ext cx="191405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EFFICIENCY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05D2F-C51A-3D4E-AACF-73A664459E76}"/>
              </a:ext>
            </a:extLst>
          </p:cNvPr>
          <p:cNvSpPr txBox="1"/>
          <p:nvPr/>
        </p:nvSpPr>
        <p:spPr>
          <a:xfrm>
            <a:off x="11571644" y="5002803"/>
            <a:ext cx="50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</a:t>
            </a:r>
          </a:p>
        </p:txBody>
      </p:sp>
    </p:spTree>
    <p:extLst>
      <p:ext uri="{BB962C8B-B14F-4D97-AF65-F5344CB8AC3E}">
        <p14:creationId xmlns:p14="http://schemas.microsoft.com/office/powerpoint/2010/main" val="38705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851D-F0A1-3844-9E7D-9672901C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51" y="371912"/>
            <a:ext cx="11720945" cy="1325563"/>
          </a:xfrm>
        </p:spPr>
        <p:txBody>
          <a:bodyPr>
            <a:normAutofit/>
          </a:bodyPr>
          <a:lstStyle/>
          <a:p>
            <a:r>
              <a:rPr lang="en-US" dirty="0"/>
              <a:t>FUEL/EV EFFICIENCY and COEFFICIENT of FRICTION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4B970-96BF-9241-8D01-325121127A56}"/>
              </a:ext>
            </a:extLst>
          </p:cNvPr>
          <p:cNvSpPr txBox="1"/>
          <p:nvPr/>
        </p:nvSpPr>
        <p:spPr>
          <a:xfrm>
            <a:off x="4022074" y="1413171"/>
            <a:ext cx="414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Longitudinal slip =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K/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345ED-CD17-0042-B2D1-20C3F2FCBE21}"/>
              </a:ext>
            </a:extLst>
          </p:cNvPr>
          <p:cNvSpPr/>
          <p:nvPr/>
        </p:nvSpPr>
        <p:spPr>
          <a:xfrm>
            <a:off x="70027" y="6397900"/>
            <a:ext cx="273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Pauwelussen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FAF48-E6A1-0A4C-AB64-38F1540DE787}"/>
              </a:ext>
            </a:extLst>
          </p:cNvPr>
          <p:cNvCxnSpPr>
            <a:cxnSpLocks/>
          </p:cNvCxnSpPr>
          <p:nvPr/>
        </p:nvCxnSpPr>
        <p:spPr>
          <a:xfrm>
            <a:off x="409823" y="1265125"/>
            <a:ext cx="1135380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4D77E4-1A91-D44E-89C1-1BF098E10FE2}"/>
              </a:ext>
            </a:extLst>
          </p:cNvPr>
          <p:cNvSpPr txBox="1"/>
          <p:nvPr/>
        </p:nvSpPr>
        <p:spPr>
          <a:xfrm>
            <a:off x="1678415" y="5336459"/>
            <a:ext cx="8835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allows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map engine to provide route guidance based on fuel/EV efficiency at posted speeds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489348" y="1751985"/>
          <a:ext cx="5624946" cy="335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EB4672F-D297-3E42-B2CA-A4D347B8289E}"/>
              </a:ext>
            </a:extLst>
          </p:cNvPr>
          <p:cNvSpPr txBox="1"/>
          <p:nvPr/>
        </p:nvSpPr>
        <p:spPr>
          <a:xfrm>
            <a:off x="2865402" y="4921349"/>
            <a:ext cx="87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F123D-3E7F-6840-8435-4D38088C398D}"/>
              </a:ext>
            </a:extLst>
          </p:cNvPr>
          <p:cNvSpPr txBox="1"/>
          <p:nvPr/>
        </p:nvSpPr>
        <p:spPr>
          <a:xfrm>
            <a:off x="-538783" y="3179271"/>
            <a:ext cx="191405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EFFICIENCY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449E8-8FAA-7C4B-A66F-6F3C00FCCC5A}"/>
              </a:ext>
            </a:extLst>
          </p:cNvPr>
          <p:cNvSpPr txBox="1"/>
          <p:nvPr/>
        </p:nvSpPr>
        <p:spPr>
          <a:xfrm>
            <a:off x="5833518" y="4425707"/>
            <a:ext cx="50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/>
        </p:nvGraphicFramePr>
        <p:xfrm>
          <a:off x="6331527" y="1748063"/>
          <a:ext cx="5624946" cy="329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588298B-2C01-9E45-AE23-8A2F597ADA38}"/>
              </a:ext>
            </a:extLst>
          </p:cNvPr>
          <p:cNvSpPr txBox="1"/>
          <p:nvPr/>
        </p:nvSpPr>
        <p:spPr>
          <a:xfrm>
            <a:off x="8818100" y="4942192"/>
            <a:ext cx="87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A8976E-475B-0548-A3C9-27107779D50D}"/>
              </a:ext>
            </a:extLst>
          </p:cNvPr>
          <p:cNvSpPr txBox="1"/>
          <p:nvPr/>
        </p:nvSpPr>
        <p:spPr>
          <a:xfrm>
            <a:off x="5275365" y="3144694"/>
            <a:ext cx="191405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EFFICIENCY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E1AF8-8D17-E14D-901B-87C0D19163A1}"/>
              </a:ext>
            </a:extLst>
          </p:cNvPr>
          <p:cNvSpPr txBox="1"/>
          <p:nvPr/>
        </p:nvSpPr>
        <p:spPr>
          <a:xfrm>
            <a:off x="11693553" y="4334788"/>
            <a:ext cx="50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521825-16A1-CC43-9703-AB146294310E}"/>
              </a:ext>
            </a:extLst>
          </p:cNvPr>
          <p:cNvSpPr txBox="1">
            <a:spLocks/>
          </p:cNvSpPr>
          <p:nvPr/>
        </p:nvSpPr>
        <p:spPr>
          <a:xfrm>
            <a:off x="274675" y="365125"/>
            <a:ext cx="116426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Roadway Safety Rating Determination for vHAD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™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 Map Engine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05F9EE-5AE1-2441-9C4E-1BBB91C69864}"/>
              </a:ext>
            </a:extLst>
          </p:cNvPr>
          <p:cNvCxnSpPr>
            <a:cxnSpLocks/>
          </p:cNvCxnSpPr>
          <p:nvPr/>
        </p:nvCxnSpPr>
        <p:spPr>
          <a:xfrm>
            <a:off x="405303" y="1258338"/>
            <a:ext cx="1138139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80BD3A-03F2-4A4F-99AB-FC91364B6F9E}"/>
              </a:ext>
            </a:extLst>
          </p:cNvPr>
          <p:cNvSpPr txBox="1"/>
          <p:nvPr/>
        </p:nvSpPr>
        <p:spPr>
          <a:xfrm>
            <a:off x="124048" y="2890391"/>
            <a:ext cx="125818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Rating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87E00-130C-6642-9DA7-3AF9B4F78E4C}"/>
              </a:ext>
            </a:extLst>
          </p:cNvPr>
          <p:cNvSpPr txBox="1"/>
          <p:nvPr/>
        </p:nvSpPr>
        <p:spPr>
          <a:xfrm>
            <a:off x="1297172" y="3105834"/>
            <a:ext cx="5103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2ECB96-B6B1-F449-B731-553DF55AFD3F}"/>
              </a:ext>
            </a:extLst>
          </p:cNvPr>
          <p:cNvCxnSpPr>
            <a:cxnSpLocks/>
          </p:cNvCxnSpPr>
          <p:nvPr/>
        </p:nvCxnSpPr>
        <p:spPr>
          <a:xfrm>
            <a:off x="1807535" y="3599903"/>
            <a:ext cx="949487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E0D939-3C03-624F-BE09-345ED21FB474}"/>
              </a:ext>
            </a:extLst>
          </p:cNvPr>
          <p:cNvCxnSpPr>
            <a:cxnSpLocks/>
          </p:cNvCxnSpPr>
          <p:nvPr/>
        </p:nvCxnSpPr>
        <p:spPr>
          <a:xfrm>
            <a:off x="1807535" y="3601881"/>
            <a:ext cx="984503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86A44F-EB65-AD4B-AD73-A2801A3270F7}"/>
              </a:ext>
            </a:extLst>
          </p:cNvPr>
          <p:cNvSpPr txBox="1"/>
          <p:nvPr/>
        </p:nvSpPr>
        <p:spPr>
          <a:xfrm>
            <a:off x="2147774" y="3139638"/>
            <a:ext cx="1164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* f(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* f(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* f(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* f(topology) * f(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* f(RI) * f(environment) * f(construction-?)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4336F-24B2-8B43-B3A2-799C1892E117}"/>
              </a:ext>
            </a:extLst>
          </p:cNvPr>
          <p:cNvSpPr txBox="1"/>
          <p:nvPr/>
        </p:nvSpPr>
        <p:spPr>
          <a:xfrm>
            <a:off x="1709775" y="2780590"/>
            <a:ext cx="51036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∑</a:t>
            </a:r>
          </a:p>
        </p:txBody>
      </p:sp>
    </p:spTree>
    <p:extLst>
      <p:ext uri="{BB962C8B-B14F-4D97-AF65-F5344CB8AC3E}">
        <p14:creationId xmlns:p14="http://schemas.microsoft.com/office/powerpoint/2010/main" val="16142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0555-EDAE-5245-9305-805F3C14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75" y="365125"/>
            <a:ext cx="1164265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cs typeface="Times New Roman" panose="02020603050405020304" pitchFamily="18" charset="0"/>
              </a:rPr>
              <a:t>Roadway Safety Rating Determination for </a:t>
            </a:r>
            <a:r>
              <a:rPr lang="en-US" sz="3600" dirty="0" err="1">
                <a:cs typeface="Times New Roman" panose="02020603050405020304" pitchFamily="18" charset="0"/>
              </a:rPr>
              <a:t>vHAD</a:t>
            </a:r>
            <a:r>
              <a:rPr lang="en-US" sz="3600" dirty="0"/>
              <a:t> ™</a:t>
            </a:r>
            <a:r>
              <a:rPr lang="en-US" sz="3600" dirty="0">
                <a:cs typeface="Times New Roman" panose="02020603050405020304" pitchFamily="18" charset="0"/>
              </a:rPr>
              <a:t> Map Engine</a:t>
            </a:r>
            <a:endParaRPr lang="en-US" sz="36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B406E1-BF60-BA44-8F5C-576CF7ED2091}"/>
              </a:ext>
            </a:extLst>
          </p:cNvPr>
          <p:cNvCxnSpPr>
            <a:cxnSpLocks/>
          </p:cNvCxnSpPr>
          <p:nvPr/>
        </p:nvCxnSpPr>
        <p:spPr>
          <a:xfrm>
            <a:off x="405303" y="1258338"/>
            <a:ext cx="1138139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DCE57A-3102-CD4A-B66C-04268B90C276}"/>
              </a:ext>
            </a:extLst>
          </p:cNvPr>
          <p:cNvSpPr txBox="1"/>
          <p:nvPr/>
        </p:nvSpPr>
        <p:spPr>
          <a:xfrm>
            <a:off x="124048" y="2890391"/>
            <a:ext cx="125818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Rating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48213-1BAB-5940-8ED3-A25495CE568A}"/>
              </a:ext>
            </a:extLst>
          </p:cNvPr>
          <p:cNvSpPr txBox="1"/>
          <p:nvPr/>
        </p:nvSpPr>
        <p:spPr>
          <a:xfrm>
            <a:off x="1297172" y="3105834"/>
            <a:ext cx="5103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pic>
        <p:nvPicPr>
          <p:cNvPr id="11" name="Graphic 10" descr="Video camera">
            <a:extLst>
              <a:ext uri="{FF2B5EF4-FFF2-40B4-BE49-F238E27FC236}">
                <a16:creationId xmlns:a16="http://schemas.microsoft.com/office/drawing/2014/main" id="{5BE4F78D-4A43-5746-A8DB-7D72DECA6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300" b="1"/>
          <a:stretch/>
        </p:blipFill>
        <p:spPr>
          <a:xfrm flipH="1">
            <a:off x="2127579" y="2955414"/>
            <a:ext cx="1226450" cy="646330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:a16="http://schemas.microsoft.com/office/drawing/2014/main" id="{38308E7B-07AC-2143-A90A-A09B537F299C}"/>
              </a:ext>
            </a:extLst>
          </p:cNvPr>
          <p:cNvSpPr/>
          <p:nvPr/>
        </p:nvSpPr>
        <p:spPr>
          <a:xfrm>
            <a:off x="2677168" y="2955414"/>
            <a:ext cx="396656" cy="405702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 descr="Video camera">
            <a:extLst>
              <a:ext uri="{FF2B5EF4-FFF2-40B4-BE49-F238E27FC236}">
                <a16:creationId xmlns:a16="http://schemas.microsoft.com/office/drawing/2014/main" id="{E69DA7A3-D831-F645-BC8E-BF0B52195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300" b="1"/>
          <a:stretch/>
        </p:blipFill>
        <p:spPr>
          <a:xfrm flipH="1">
            <a:off x="3472820" y="2955076"/>
            <a:ext cx="1226450" cy="646330"/>
          </a:xfrm>
          <a:prstGeom prst="rect">
            <a:avLst/>
          </a:prstGeom>
        </p:spPr>
      </p:pic>
      <p:pic>
        <p:nvPicPr>
          <p:cNvPr id="15" name="Graphic 14" descr="Lightbulb">
            <a:extLst>
              <a:ext uri="{FF2B5EF4-FFF2-40B4-BE49-F238E27FC236}">
                <a16:creationId xmlns:a16="http://schemas.microsoft.com/office/drawing/2014/main" id="{C4E45EE9-004D-6148-A7B6-7D41BC455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5005" y="2961173"/>
            <a:ext cx="418215" cy="4182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F3B586-D29B-B94B-AE83-E179FFC68EEC}"/>
              </a:ext>
            </a:extLst>
          </p:cNvPr>
          <p:cNvCxnSpPr>
            <a:cxnSpLocks/>
          </p:cNvCxnSpPr>
          <p:nvPr/>
        </p:nvCxnSpPr>
        <p:spPr>
          <a:xfrm>
            <a:off x="1807535" y="3601881"/>
            <a:ext cx="984503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Traffic light">
            <a:extLst>
              <a:ext uri="{FF2B5EF4-FFF2-40B4-BE49-F238E27FC236}">
                <a16:creationId xmlns:a16="http://schemas.microsoft.com/office/drawing/2014/main" id="{2DA117D9-CA8A-0147-993A-DA3C744B5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6692" y="2682885"/>
            <a:ext cx="914400" cy="914400"/>
          </a:xfrm>
          <a:prstGeom prst="rect">
            <a:avLst/>
          </a:prstGeom>
        </p:spPr>
      </p:pic>
      <p:sp>
        <p:nvSpPr>
          <p:cNvPr id="20" name="Sun 19">
            <a:extLst>
              <a:ext uri="{FF2B5EF4-FFF2-40B4-BE49-F238E27FC236}">
                <a16:creationId xmlns:a16="http://schemas.microsoft.com/office/drawing/2014/main" id="{92EF64C6-FAD0-0C46-8D1F-1DB157B8B90F}"/>
              </a:ext>
            </a:extLst>
          </p:cNvPr>
          <p:cNvSpPr/>
          <p:nvPr/>
        </p:nvSpPr>
        <p:spPr>
          <a:xfrm>
            <a:off x="5187749" y="2473777"/>
            <a:ext cx="285246" cy="285246"/>
          </a:xfrm>
          <a:prstGeom prst="su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 descr="Traffic light">
            <a:extLst>
              <a:ext uri="{FF2B5EF4-FFF2-40B4-BE49-F238E27FC236}">
                <a16:creationId xmlns:a16="http://schemas.microsoft.com/office/drawing/2014/main" id="{31D07D5E-A458-664D-88FF-55C7B80CF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7533" y="2670118"/>
            <a:ext cx="914400" cy="914400"/>
          </a:xfrm>
          <a:prstGeom prst="rect">
            <a:avLst/>
          </a:prstGeom>
        </p:spPr>
      </p:pic>
      <p:pic>
        <p:nvPicPr>
          <p:cNvPr id="22" name="Graphic 21" descr="Lightbulb">
            <a:extLst>
              <a:ext uri="{FF2B5EF4-FFF2-40B4-BE49-F238E27FC236}">
                <a16:creationId xmlns:a16="http://schemas.microsoft.com/office/drawing/2014/main" id="{038CE35C-EAB9-414C-AFC3-62E84B72C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7045" y="2482966"/>
            <a:ext cx="285246" cy="2852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B66DE6-9751-1249-8230-4AA0C407BF86}"/>
              </a:ext>
            </a:extLst>
          </p:cNvPr>
          <p:cNvSpPr txBox="1"/>
          <p:nvPr/>
        </p:nvSpPr>
        <p:spPr>
          <a:xfrm>
            <a:off x="9629769" y="3601960"/>
            <a:ext cx="149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3A65E9-C159-3045-A3BE-E5CAC7727EAD}"/>
              </a:ext>
            </a:extLst>
          </p:cNvPr>
          <p:cNvSpPr txBox="1"/>
          <p:nvPr/>
        </p:nvSpPr>
        <p:spPr>
          <a:xfrm>
            <a:off x="3421674" y="3541400"/>
            <a:ext cx="135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Radiance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14B206-381A-3140-9AFA-F82B851FAEB5}"/>
              </a:ext>
            </a:extLst>
          </p:cNvPr>
          <p:cNvSpPr txBox="1"/>
          <p:nvPr/>
        </p:nvSpPr>
        <p:spPr>
          <a:xfrm>
            <a:off x="4502575" y="1887928"/>
            <a:ext cx="16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Luminance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F602B7-6CC4-A944-A551-7A9437A9DDA6}"/>
              </a:ext>
            </a:extLst>
          </p:cNvPr>
          <p:cNvSpPr txBox="1"/>
          <p:nvPr/>
        </p:nvSpPr>
        <p:spPr>
          <a:xfrm>
            <a:off x="5696666" y="3558356"/>
            <a:ext cx="1462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Radiance</a:t>
            </a:r>
          </a:p>
        </p:txBody>
      </p:sp>
      <p:pic>
        <p:nvPicPr>
          <p:cNvPr id="28" name="Graphic 27" descr="Network">
            <a:extLst>
              <a:ext uri="{FF2B5EF4-FFF2-40B4-BE49-F238E27FC236}">
                <a16:creationId xmlns:a16="http://schemas.microsoft.com/office/drawing/2014/main" id="{E45E6566-3B03-CD40-916B-BD10AD6D9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17896" y="2638026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E541C5-1B72-C34A-B6F5-A11F30EF1507}"/>
              </a:ext>
            </a:extLst>
          </p:cNvPr>
          <p:cNvSpPr txBox="1"/>
          <p:nvPr/>
        </p:nvSpPr>
        <p:spPr>
          <a:xfrm>
            <a:off x="7895260" y="2573990"/>
            <a:ext cx="78681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EC6E70-A62C-FA40-9BEE-8D89D8189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2053" y="2577941"/>
            <a:ext cx="977900" cy="990600"/>
          </a:xfrm>
          <a:prstGeom prst="rect">
            <a:avLst/>
          </a:prstGeom>
        </p:spPr>
      </p:pic>
      <p:pic>
        <p:nvPicPr>
          <p:cNvPr id="37" name="Graphic 36" descr="Partial sun">
            <a:extLst>
              <a:ext uri="{FF2B5EF4-FFF2-40B4-BE49-F238E27FC236}">
                <a16:creationId xmlns:a16="http://schemas.microsoft.com/office/drawing/2014/main" id="{4EC41C4F-2F90-E545-B476-A92EA34846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64785" y="2413676"/>
            <a:ext cx="914400" cy="914400"/>
          </a:xfrm>
          <a:prstGeom prst="rect">
            <a:avLst/>
          </a:prstGeom>
        </p:spPr>
      </p:pic>
      <p:pic>
        <p:nvPicPr>
          <p:cNvPr id="45" name="Graphic 44" descr="Rain">
            <a:extLst>
              <a:ext uri="{FF2B5EF4-FFF2-40B4-BE49-F238E27FC236}">
                <a16:creationId xmlns:a16="http://schemas.microsoft.com/office/drawing/2014/main" id="{E3E905C4-7BFC-3147-BF3A-8B7492A63A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39388" t="59167" r="37356"/>
          <a:stretch/>
        </p:blipFill>
        <p:spPr>
          <a:xfrm>
            <a:off x="10239435" y="3249473"/>
            <a:ext cx="212651" cy="373379"/>
          </a:xfrm>
          <a:prstGeom prst="rect">
            <a:avLst/>
          </a:prstGeom>
        </p:spPr>
      </p:pic>
      <p:pic>
        <p:nvPicPr>
          <p:cNvPr id="51" name="Graphic 50" descr="Snowflake">
            <a:extLst>
              <a:ext uri="{FF2B5EF4-FFF2-40B4-BE49-F238E27FC236}">
                <a16:creationId xmlns:a16="http://schemas.microsoft.com/office/drawing/2014/main" id="{AB0403FB-6544-844B-B8E4-52B9FDFAC3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79230" y="3223899"/>
            <a:ext cx="290122" cy="290122"/>
          </a:xfrm>
          <a:prstGeom prst="rect">
            <a:avLst/>
          </a:prstGeom>
        </p:spPr>
      </p:pic>
      <p:pic>
        <p:nvPicPr>
          <p:cNvPr id="53" name="Graphic 52" descr="Lightning">
            <a:extLst>
              <a:ext uri="{FF2B5EF4-FFF2-40B4-BE49-F238E27FC236}">
                <a16:creationId xmlns:a16="http://schemas.microsoft.com/office/drawing/2014/main" id="{D5CAC8A5-F760-2B48-B6B1-A44FC4CC142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39982" t="56244" r="40227" b="12159"/>
          <a:stretch/>
        </p:blipFill>
        <p:spPr>
          <a:xfrm>
            <a:off x="10452086" y="3223899"/>
            <a:ext cx="180975" cy="288924"/>
          </a:xfrm>
          <a:prstGeom prst="rect">
            <a:avLst/>
          </a:prstGeom>
        </p:spPr>
      </p:pic>
      <p:pic>
        <p:nvPicPr>
          <p:cNvPr id="55" name="Graphic 54" descr="Traffic cone">
            <a:extLst>
              <a:ext uri="{FF2B5EF4-FFF2-40B4-BE49-F238E27FC236}">
                <a16:creationId xmlns:a16="http://schemas.microsoft.com/office/drawing/2014/main" id="{CCFC6FBA-3114-1F44-BF69-527125D6B2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92991" y="2683524"/>
            <a:ext cx="900994" cy="90099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E87E1D3-E137-444D-9803-2111C3E0BCDE}"/>
              </a:ext>
            </a:extLst>
          </p:cNvPr>
          <p:cNvSpPr txBox="1"/>
          <p:nvPr/>
        </p:nvSpPr>
        <p:spPr>
          <a:xfrm>
            <a:off x="2052178" y="2046399"/>
            <a:ext cx="135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Luminance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63317D-5E77-704D-A9B7-FA3CCDDE5389}"/>
              </a:ext>
            </a:extLst>
          </p:cNvPr>
          <p:cNvSpPr txBox="1"/>
          <p:nvPr/>
        </p:nvSpPr>
        <p:spPr>
          <a:xfrm>
            <a:off x="8568972" y="1966471"/>
            <a:ext cx="135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Roughness Index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29795-CA84-ED44-AD97-A720EE7E707D}"/>
              </a:ext>
            </a:extLst>
          </p:cNvPr>
          <p:cNvSpPr txBox="1"/>
          <p:nvPr/>
        </p:nvSpPr>
        <p:spPr>
          <a:xfrm>
            <a:off x="7699865" y="3589653"/>
            <a:ext cx="135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Coefficient of Friction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D1A6E9-3F80-6A44-A8D7-94D81D0A48C7}"/>
              </a:ext>
            </a:extLst>
          </p:cNvPr>
          <p:cNvSpPr txBox="1"/>
          <p:nvPr/>
        </p:nvSpPr>
        <p:spPr>
          <a:xfrm>
            <a:off x="6697223" y="2187295"/>
            <a:ext cx="135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Topology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48E73C-2C62-FC4B-A492-2C589D9AB1C1}"/>
              </a:ext>
            </a:extLst>
          </p:cNvPr>
          <p:cNvSpPr txBox="1"/>
          <p:nvPr/>
        </p:nvSpPr>
        <p:spPr>
          <a:xfrm>
            <a:off x="10694975" y="2327939"/>
            <a:ext cx="149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Construction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6F789C-6440-1E41-945C-343491647AF3}"/>
              </a:ext>
            </a:extLst>
          </p:cNvPr>
          <p:cNvSpPr txBox="1"/>
          <p:nvPr/>
        </p:nvSpPr>
        <p:spPr>
          <a:xfrm>
            <a:off x="5466907" y="3660385"/>
            <a:ext cx="125818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A1DA34-46BB-7849-AC83-D36548911F22}"/>
              </a:ext>
            </a:extLst>
          </p:cNvPr>
          <p:cNvSpPr txBox="1"/>
          <p:nvPr/>
        </p:nvSpPr>
        <p:spPr>
          <a:xfrm>
            <a:off x="1460732" y="5044164"/>
            <a:ext cx="927053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point on a roadway will have a safety rating.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safety rating of a route is the average of the N safety rating points.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363058-3CE1-3C4C-A62D-5993FE949074}"/>
              </a:ext>
            </a:extLst>
          </p:cNvPr>
          <p:cNvSpPr txBox="1"/>
          <p:nvPr/>
        </p:nvSpPr>
        <p:spPr>
          <a:xfrm>
            <a:off x="1709775" y="2780590"/>
            <a:ext cx="51036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∑</a:t>
            </a:r>
          </a:p>
        </p:txBody>
      </p:sp>
    </p:spTree>
    <p:extLst>
      <p:ext uri="{BB962C8B-B14F-4D97-AF65-F5344CB8AC3E}">
        <p14:creationId xmlns:p14="http://schemas.microsoft.com/office/powerpoint/2010/main" val="40162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30" grpId="0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Macintosh PowerPoint</Application>
  <PresentationFormat>Widescreen</PresentationFormat>
  <Paragraphs>162</Paragraphs>
  <Slides>52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Avenir Book</vt:lpstr>
      <vt:lpstr>Avenir Light</vt:lpstr>
      <vt:lpstr>Calibri</vt:lpstr>
      <vt:lpstr>Calibri Light</vt:lpstr>
      <vt:lpstr>1_Office Theme</vt:lpstr>
      <vt:lpstr>SOFTWARE AND COMPUTING</vt:lpstr>
      <vt:lpstr>TRENDS IN MACHINE VISION</vt:lpstr>
      <vt:lpstr>PowerPoint Presentation</vt:lpstr>
      <vt:lpstr>SAFETY and ROUGHNESS INDEX</vt:lpstr>
      <vt:lpstr>SAFETY and COEFFICIENT OF FRICTION</vt:lpstr>
      <vt:lpstr>FUEL/EV EFFICIENCY AND ROUGHNESS INDEX</vt:lpstr>
      <vt:lpstr>FUEL/EV EFFICIENCY and COEFFICIENT of FRICTION</vt:lpstr>
      <vt:lpstr>PowerPoint Presentation</vt:lpstr>
      <vt:lpstr>Roadway Safety Rating Determination for vHAD ™ Map Engine</vt:lpstr>
      <vt:lpstr>What you get with a Mandli solution . . .</vt:lpstr>
      <vt:lpstr>INDUSTRY INVOLVEMENT</vt:lpstr>
      <vt:lpstr>Pedestrian Signal Elements</vt:lpstr>
      <vt:lpstr>Pedestrian Crossing Elements</vt:lpstr>
      <vt:lpstr>Sidewalk Data Elements</vt:lpstr>
      <vt:lpstr>PowerPoint Presentation</vt:lpstr>
      <vt:lpstr>PowerPoint Presentation</vt:lpstr>
      <vt:lpstr>Alligator Cracking (RWP &amp; LWP)</vt:lpstr>
      <vt:lpstr>Block Cracking</vt:lpstr>
      <vt:lpstr>Transverse Crack (Regular)</vt:lpstr>
      <vt:lpstr>Raveling</vt:lpstr>
      <vt:lpstr>Contour Marking</vt:lpstr>
      <vt:lpstr>Rumble Strip Detection</vt:lpstr>
      <vt:lpstr>Man Made Object Detection</vt:lpstr>
      <vt:lpstr>Potholes</vt:lpstr>
      <vt:lpstr>Bleeding</vt:lpstr>
      <vt:lpstr>Plan For Every Section (PFES)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Mandli Communications, INC.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AND COMPUTING</dc:title>
  <dc:creator>Amir Zaman</dc:creator>
  <cp:lastModifiedBy>Amir Zaman</cp:lastModifiedBy>
  <cp:revision>1</cp:revision>
  <dcterms:created xsi:type="dcterms:W3CDTF">2019-12-11T20:35:14Z</dcterms:created>
  <dcterms:modified xsi:type="dcterms:W3CDTF">2019-12-11T20:36:11Z</dcterms:modified>
</cp:coreProperties>
</file>